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57" r:id="rId8"/>
    <p:sldId id="258" r:id="rId9"/>
    <p:sldId id="284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70" r:id="rId20"/>
    <p:sldId id="268" r:id="rId21"/>
    <p:sldId id="269" r:id="rId22"/>
    <p:sldId id="277" r:id="rId23"/>
    <p:sldId id="272" r:id="rId24"/>
    <p:sldId id="273" r:id="rId25"/>
    <p:sldId id="274" r:id="rId26"/>
    <p:sldId id="275" r:id="rId27"/>
    <p:sldId id="276" r:id="rId28"/>
    <p:sldId id="278" r:id="rId29"/>
    <p:sldId id="285" r:id="rId30"/>
    <p:sldId id="286" r:id="rId3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146F-E97E-4F18-811F-6A5E502271C4}" type="datetimeFigureOut">
              <a:rPr lang="it-IT" smtClean="0"/>
              <a:t>10/01/2016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6C8E-9A32-4AFC-B969-8F0DA96A68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8027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146F-E97E-4F18-811F-6A5E502271C4}" type="datetimeFigureOut">
              <a:rPr lang="it-IT" smtClean="0"/>
              <a:t>10/01/2016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6C8E-9A32-4AFC-B969-8F0DA96A68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525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146F-E97E-4F18-811F-6A5E502271C4}" type="datetimeFigureOut">
              <a:rPr lang="it-IT" smtClean="0"/>
              <a:t>10/01/2016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6C8E-9A32-4AFC-B969-8F0DA96A68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1213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146F-E97E-4F18-811F-6A5E502271C4}" type="datetimeFigureOut">
              <a:rPr lang="it-IT" smtClean="0"/>
              <a:t>10/01/2016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6C8E-9A32-4AFC-B969-8F0DA96A68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9660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146F-E97E-4F18-811F-6A5E502271C4}" type="datetimeFigureOut">
              <a:rPr lang="it-IT" smtClean="0"/>
              <a:t>10/01/2016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6C8E-9A32-4AFC-B969-8F0DA96A68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682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146F-E97E-4F18-811F-6A5E502271C4}" type="datetimeFigureOut">
              <a:rPr lang="it-IT" smtClean="0"/>
              <a:t>10/01/2016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6C8E-9A32-4AFC-B969-8F0DA96A68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2356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146F-E97E-4F18-811F-6A5E502271C4}" type="datetimeFigureOut">
              <a:rPr lang="it-IT" smtClean="0"/>
              <a:t>10/01/2016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6C8E-9A32-4AFC-B969-8F0DA96A68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654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146F-E97E-4F18-811F-6A5E502271C4}" type="datetimeFigureOut">
              <a:rPr lang="it-IT" smtClean="0"/>
              <a:t>10/01/2016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6C8E-9A32-4AFC-B969-8F0DA96A68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024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146F-E97E-4F18-811F-6A5E502271C4}" type="datetimeFigureOut">
              <a:rPr lang="it-IT" smtClean="0"/>
              <a:t>10/01/2016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6C8E-9A32-4AFC-B969-8F0DA96A68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511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146F-E97E-4F18-811F-6A5E502271C4}" type="datetimeFigureOut">
              <a:rPr lang="it-IT" smtClean="0"/>
              <a:t>10/01/2016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6C8E-9A32-4AFC-B969-8F0DA96A68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338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146F-E97E-4F18-811F-6A5E502271C4}" type="datetimeFigureOut">
              <a:rPr lang="it-IT" smtClean="0"/>
              <a:t>10/01/2016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6C8E-9A32-4AFC-B969-8F0DA96A68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658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4146F-E97E-4F18-811F-6A5E502271C4}" type="datetimeFigureOut">
              <a:rPr lang="it-IT" smtClean="0"/>
              <a:t>10/01/2016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F6C8E-9A32-4AFC-B969-8F0DA96A68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934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Competenze trasversali e loro rapporto con le competenze disciplinari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Principi e spunti per l’azione</a:t>
            </a:r>
          </a:p>
          <a:p>
            <a:r>
              <a:rPr lang="it-IT" dirty="0" smtClean="0"/>
              <a:t>A cura di Pierpaolo Triani</a:t>
            </a:r>
          </a:p>
          <a:p>
            <a:r>
              <a:rPr lang="it-IT" dirty="0" smtClean="0"/>
              <a:t>Università Cattolica del Sacro Cuore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667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Comunicazione nella madre lingua (o lingua di istruzione)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Interagire adeguatamente e in modo creativo sul piano linguistico in un’intera gamma di contesti culturali e sociali.</a:t>
            </a:r>
          </a:p>
          <a:p>
            <a:r>
              <a:rPr lang="it-IT" dirty="0" smtClean="0"/>
              <a:t>Distinguere e utilizzare diversi tipi di testi, cercare, raccogliere ed elaborare informazioni, usare sussidi, formulare ed esprimere argomentazioni in modo convincente e appropriato al contesto, sia oralmente sia per iscritto.</a:t>
            </a:r>
          </a:p>
          <a:p>
            <a:r>
              <a:rPr lang="it-IT" dirty="0" smtClean="0"/>
              <a:t>Avere consapevolezza dell’impatto della lingua sugli altri.</a:t>
            </a:r>
          </a:p>
          <a:p>
            <a:r>
              <a:rPr lang="it-IT" dirty="0" smtClean="0"/>
              <a:t>[Riferimento al Profilo delle competenze: riga 1]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413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941293"/>
              </p:ext>
            </p:extLst>
          </p:nvPr>
        </p:nvGraphicFramePr>
        <p:xfrm>
          <a:off x="0" y="-2"/>
          <a:ext cx="9144000" cy="6726896"/>
        </p:xfrm>
        <a:graphic>
          <a:graphicData uri="http://schemas.openxmlformats.org/drawingml/2006/table">
            <a:tbl>
              <a:tblPr firstRow="1" firstCol="1" bandRow="1"/>
              <a:tblGrid>
                <a:gridCol w="2285532"/>
                <a:gridCol w="2285532"/>
                <a:gridCol w="2286468"/>
                <a:gridCol w="2286468"/>
              </a:tblGrid>
              <a:tr h="174385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2000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Rapporto tra discipline e competenze </a:t>
                      </a:r>
                      <a:r>
                        <a:rPr lang="it-IT" sz="2000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trasversali</a:t>
                      </a:r>
                      <a:endParaRPr lang="it-IT" sz="20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Riferimenti: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Valora formativo delle discipline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Traguardi per lo sviluppo delle competenze delle specifiche discipline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Progetti didattici interdisciplinari attivati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4877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Comunicazione nella madre lingua o nella lingua di istruzione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53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(coinvolgimento ordinario)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(coinvolgimento medio)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(coinvolgimento alto)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Italiano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13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Inglese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Seconda lingua comunitaria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Storia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Geografia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Matematica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Scienze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Musica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Arte e immagine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Educazione fisica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Tecnologia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Religione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31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Comunicazione in lingue straniere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Comprendere, esprimere, interpretare concetti, pensieri, sentimenti fatti e opinioni, in forma scritta  e orale, in diversi contesti.</a:t>
            </a:r>
          </a:p>
          <a:p>
            <a:r>
              <a:rPr lang="it-IT" dirty="0" smtClean="0"/>
              <a:t>Conoscere il vocabolario e la grammatica funzionale di una determinata lingua e avere consapevolezza de principali tipi di interazione verbale e del linguaggio.</a:t>
            </a:r>
          </a:p>
          <a:p>
            <a:pPr marL="0" indent="0">
              <a:buNone/>
            </a:pPr>
            <a:r>
              <a:rPr lang="it-IT" dirty="0" smtClean="0"/>
              <a:t>[Riferimento al Profilo delle competenze: riga 2]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000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110671"/>
              </p:ext>
            </p:extLst>
          </p:nvPr>
        </p:nvGraphicFramePr>
        <p:xfrm>
          <a:off x="34783" y="23517"/>
          <a:ext cx="9109216" cy="6724121"/>
        </p:xfrm>
        <a:graphic>
          <a:graphicData uri="http://schemas.openxmlformats.org/drawingml/2006/table">
            <a:tbl>
              <a:tblPr firstRow="1" firstCol="1" bandRow="1"/>
              <a:tblGrid>
                <a:gridCol w="2276838"/>
                <a:gridCol w="2276838"/>
                <a:gridCol w="2277770"/>
                <a:gridCol w="2277770"/>
              </a:tblGrid>
              <a:tr h="182130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2000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Rapporto tra discipline e competenze </a:t>
                      </a:r>
                      <a:r>
                        <a:rPr lang="it-IT" sz="2000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trasversali</a:t>
                      </a:r>
                      <a:endParaRPr lang="it-IT" sz="20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Riferimenti: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Valora formativo delle discipline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Traguardi per lo sviluppo delle competenze delle specifiche discipline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Progetti didattici interdisciplinari attivati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0642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Comunicazione in lingue straniere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12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(coinvolgimento ordinario)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(coinvolgimento medio)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(coinvolgimento alto)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Italiano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Inglese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12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Seconda lingua comunitaria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06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Storia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Geografia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Matematica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Scienze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Musica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Arte e immagine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Educazione fisica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Tecnologia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Religione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84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Competenza matematica e competenze di base in campo scientifico e tecnologico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Applicare i principi e i processi matematici di base nel contesto quotidiano e sul lavoro nonché per seguire  e vagliare concatenazioni di argomenti.</a:t>
            </a:r>
          </a:p>
          <a:p>
            <a:r>
              <a:rPr lang="it-IT" dirty="0" smtClean="0"/>
              <a:t>Analizzare dati e fatti della realtà per verificare l’attendibilità delle analisi quantitative e statistiche proposte da altri.</a:t>
            </a:r>
          </a:p>
          <a:p>
            <a:r>
              <a:rPr lang="it-IT" dirty="0" smtClean="0"/>
              <a:t>Utilizzare e maneggiare strumenti e macchinari tecnologici nonché dati scientifici per raggiungere un obiettivo o per formulare una decisione o una conclusione sulla base di dati probanti.</a:t>
            </a:r>
          </a:p>
          <a:p>
            <a:pPr marL="0" indent="0">
              <a:buNone/>
            </a:pPr>
            <a:r>
              <a:rPr lang="it-IT" dirty="0" smtClean="0"/>
              <a:t>[Riferimento al Profilo delle competenze: riga 3]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166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26320"/>
              </p:ext>
            </p:extLst>
          </p:nvPr>
        </p:nvGraphicFramePr>
        <p:xfrm>
          <a:off x="179513" y="116634"/>
          <a:ext cx="8784974" cy="6552731"/>
        </p:xfrm>
        <a:graphic>
          <a:graphicData uri="http://schemas.openxmlformats.org/drawingml/2006/table">
            <a:tbl>
              <a:tblPr firstRow="1" firstCol="1" bandRow="1"/>
              <a:tblGrid>
                <a:gridCol w="2195794"/>
                <a:gridCol w="2195794"/>
                <a:gridCol w="2196693"/>
                <a:gridCol w="2196693"/>
              </a:tblGrid>
              <a:tr h="156017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Rapporto tra discipline e competenze trasversali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Riferimenti: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Valora formativo delle discipline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Traguardi per lo sviluppo delle competenze delle specifiche discipline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Progetti didattici interdisciplinari attivati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1203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Competenza matematica e competenze di base in campo scientifico e tecnologico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(coinvolgimento ordinario)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(coinvolgimento medio)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(coinvolgimento alto)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Italiano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Inglese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Seconda lingua comunitaria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Storia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Geografia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Matematica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Scienze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Musica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Arte e immagine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Educazione fisica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Tecnologia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Religione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04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Competenze digitali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Utilizzare con dimestichezza e spirito critico le tecnologie della società dell’informazione, per il lavoro, il tempo libero e la comunicazione.</a:t>
            </a:r>
          </a:p>
          <a:p>
            <a:r>
              <a:rPr lang="it-IT" dirty="0" smtClean="0"/>
              <a:t>Usare con consapevolezza le tecnologie della comunicazione per ricercare e analizzare dati e informazioni, per distinguere informazioni attendibili da quelle che necessitano di approfondimento, di controllo e di verifica per interagire con soggetti diversi nel mondo.</a:t>
            </a:r>
          </a:p>
          <a:p>
            <a:pPr marL="0" indent="0">
              <a:buNone/>
            </a:pPr>
            <a:r>
              <a:rPr lang="it-IT" dirty="0" smtClean="0"/>
              <a:t>[Riferimento al profilo delle competenze: riga 4]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413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771604"/>
              </p:ext>
            </p:extLst>
          </p:nvPr>
        </p:nvGraphicFramePr>
        <p:xfrm>
          <a:off x="179512" y="116632"/>
          <a:ext cx="8964488" cy="6624740"/>
        </p:xfrm>
        <a:graphic>
          <a:graphicData uri="http://schemas.openxmlformats.org/drawingml/2006/table">
            <a:tbl>
              <a:tblPr firstRow="1" firstCol="1" bandRow="1"/>
              <a:tblGrid>
                <a:gridCol w="2240663"/>
                <a:gridCol w="2240663"/>
                <a:gridCol w="2241581"/>
                <a:gridCol w="2241581"/>
              </a:tblGrid>
              <a:tr h="157731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Rapporto tra discipline e competenze trasversali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Riferimenti: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Valora formativo delle discipline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Traguardi per lo sviluppo delle competenze delle specifiche discipline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Progetti didattici interdisciplinari attivati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1546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Competenze digitali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30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(coinvolgimento ordinario)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(coinvolgimento medio)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(coinvolgimento alto)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Italiano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Inglese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Seconda lingua comunitaria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Storia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Geografia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Matematica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Scienze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Musica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Arte e immagine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15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Educazione fisica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Tecnologia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15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Religione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39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Imparare ad imparare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Essere consapevole del proprio processo di apprendimento e dei propri bisogni, identificare le opportunità disponibili e la capacità di sormontare gli ostacoli per apprendere in modo disponibile</a:t>
            </a:r>
          </a:p>
          <a:p>
            <a:r>
              <a:rPr lang="it-IT" dirty="0" smtClean="0"/>
              <a:t>Possedere un patrimonio organico di conoscenze e nozioni di base ed è allo stesso tempo capace di ricercare e di procurarsi velocemente nuove informazioni ed impegnarsi in nuovi apprendimenti anche in modo autonomo [Riferimento a Profilo delle competenze: riga 6]</a:t>
            </a:r>
          </a:p>
          <a:p>
            <a:r>
              <a:rPr lang="it-IT" dirty="0" smtClean="0"/>
              <a:t>Orientarsi nello spazio e nel tempo dando espressione a curiosità e ricerca di senso; [Riferimento a profilo delle competenze: riga 5]</a:t>
            </a:r>
          </a:p>
          <a:p>
            <a:r>
              <a:rPr lang="it-IT" dirty="0" smtClean="0"/>
              <a:t>Ha consapevolezza delle proprie potenzialità e dei propri limiti. Orienta le proprie scelte in modo consapevole [Riferimento a profilo delle competenze: riga 10]</a:t>
            </a:r>
          </a:p>
        </p:txBody>
      </p:sp>
    </p:spTree>
    <p:extLst>
      <p:ext uri="{BB962C8B-B14F-4D97-AF65-F5344CB8AC3E}">
        <p14:creationId xmlns:p14="http://schemas.microsoft.com/office/powerpoint/2010/main" val="93614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776912"/>
              </p:ext>
            </p:extLst>
          </p:nvPr>
        </p:nvGraphicFramePr>
        <p:xfrm>
          <a:off x="1" y="0"/>
          <a:ext cx="9143998" cy="6857995"/>
        </p:xfrm>
        <a:graphic>
          <a:graphicData uri="http://schemas.openxmlformats.org/drawingml/2006/table">
            <a:tbl>
              <a:tblPr firstRow="1" firstCol="1" bandRow="1"/>
              <a:tblGrid>
                <a:gridCol w="2285532"/>
                <a:gridCol w="2285532"/>
                <a:gridCol w="2286467"/>
                <a:gridCol w="2286467"/>
              </a:tblGrid>
              <a:tr h="163285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Rapporto tra discipline e competenze trasversali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Riferimenti: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Valora formativo delle discipline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Traguardi per lo sviluppo delle competenze delle specifiche discipline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Progetti didattici interdisciplinari attivati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2657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Imparare ad imparare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(coinvolgimento ordinario)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(coinvolgimento medio)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(coinvolgimento alto)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Italiano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Inglese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Seconda lingua comunitaria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Storia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Geografia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Matematica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Scienze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Musica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Arte e immagine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Educazione fisica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Tecnologia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Religione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6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senso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Tutte le attività didattiche delle singole discipline non sono fine a se stesse, ma rinviano alla formazione del profilo finale dello studente.</a:t>
            </a:r>
          </a:p>
          <a:p>
            <a:r>
              <a:rPr lang="it-IT" dirty="0" smtClean="0"/>
              <a:t>[Le Indicazioni nazionali parlano del principio dell’integrazione delle discipline]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92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894732"/>
              </p:ext>
            </p:extLst>
          </p:nvPr>
        </p:nvGraphicFramePr>
        <p:xfrm>
          <a:off x="1" y="0"/>
          <a:ext cx="9143998" cy="6857995"/>
        </p:xfrm>
        <a:graphic>
          <a:graphicData uri="http://schemas.openxmlformats.org/drawingml/2006/table">
            <a:tbl>
              <a:tblPr firstRow="1" firstCol="1" bandRow="1"/>
              <a:tblGrid>
                <a:gridCol w="2285532"/>
                <a:gridCol w="2285532"/>
                <a:gridCol w="2286467"/>
                <a:gridCol w="2286467"/>
              </a:tblGrid>
              <a:tr h="163285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Rapporto tra discipline e competenze trasversali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Riferimenti: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Valora formativo delle discipline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Traguardi per lo sviluppo delle competenze delle specifiche discipline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Progetti didattici interdisciplinari attivati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2657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Imparare ad imparare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(coinvolgimento ordinario)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(coinvolgimento medio)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(coinvolgimento alto)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Italiano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Inglese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Seconda lingua comunitaria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Storia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Geografia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Matematica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Scienze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Musica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Arte e immagine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Educazione fisica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Tecnologia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Religione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49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Competenze sociali e civiche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Assumersi le proprie responsabilità, chiedere aiuto quando ci si trova in difficoltà e fornire aiuto a chi lo chiede [Riferimento a Profilo delle competenze: riga 9]</a:t>
            </a:r>
          </a:p>
          <a:p>
            <a:r>
              <a:rPr lang="it-IT" dirty="0" smtClean="0"/>
              <a:t>Impegnarsi per portare a compimento il lavoro iniziato da solo o insieme ad </a:t>
            </a:r>
            <a:r>
              <a:rPr lang="it-IT" dirty="0"/>
              <a:t>altri [Riferimento a Profilo </a:t>
            </a:r>
            <a:r>
              <a:rPr lang="it-IT" dirty="0" smtClean="0"/>
              <a:t>delle </a:t>
            </a:r>
            <a:r>
              <a:rPr lang="it-IT" dirty="0"/>
              <a:t>competenze: riga </a:t>
            </a:r>
            <a:r>
              <a:rPr lang="it-IT" dirty="0" smtClean="0"/>
              <a:t>10]</a:t>
            </a:r>
          </a:p>
          <a:p>
            <a:r>
              <a:rPr lang="it-IT" dirty="0" smtClean="0"/>
              <a:t>Rispettare le regole condivise, collaborare con gli altri per la costruzione del bene comune, esprimendo le proprie personali opinioni e </a:t>
            </a:r>
            <a:r>
              <a:rPr lang="it-IT" dirty="0"/>
              <a:t>sensibilità. [Riferimento a Profilo </a:t>
            </a:r>
            <a:r>
              <a:rPr lang="it-IT" dirty="0" smtClean="0"/>
              <a:t>delle competenze</a:t>
            </a:r>
            <a:r>
              <a:rPr lang="it-IT" dirty="0"/>
              <a:t>: riga </a:t>
            </a:r>
            <a:r>
              <a:rPr lang="it-IT" dirty="0" smtClean="0"/>
              <a:t>11]</a:t>
            </a:r>
          </a:p>
          <a:p>
            <a:r>
              <a:rPr lang="it-IT" dirty="0" smtClean="0"/>
              <a:t>Ha cura e rispetto di sé, come presupposto di un sano e corretto stile di vita. Assimila il senso e la necessità del rispetto della convivenza civile. Ha attenzione per le funzioni pubbliche alle quali partecipa nelle diverse forme in cui questo può avvenire. [Riferimento a Profilo delle competenze: riga 12]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036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44371"/>
              </p:ext>
            </p:extLst>
          </p:nvPr>
        </p:nvGraphicFramePr>
        <p:xfrm>
          <a:off x="4337" y="-20782"/>
          <a:ext cx="9139662" cy="6857995"/>
        </p:xfrm>
        <a:graphic>
          <a:graphicData uri="http://schemas.openxmlformats.org/drawingml/2006/table">
            <a:tbl>
              <a:tblPr firstRow="1" firstCol="1" bandRow="1"/>
              <a:tblGrid>
                <a:gridCol w="2284448"/>
                <a:gridCol w="2284448"/>
                <a:gridCol w="2285383"/>
                <a:gridCol w="2285383"/>
              </a:tblGrid>
              <a:tr h="163285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Rapporto tra discipline e competenze trasversali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Riferimenti: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Valora formativo delle discipline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Traguardi per lo sviluppo delle competenze delle specifiche discipline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Progetti didattici interdisciplinari attivati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2657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Competenze sociali e civiche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(coinvolgimento ordinario)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(coinvolgimento medio)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(coinvolgimento alto)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Italiano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Inglese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Seconda lingua comunitaria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Storia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Geografia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Matematica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Scienze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Musica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Arte e immagine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Educazione fisica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Tecnologia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Religione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71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Spirito di iniziative e imprenditorialità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Tradurre le idee in azione. In questo rientrano l’innovazione, l’assunzione di rischi, come anche la capacità di pianificare e di gestire progetti per raggiungere obiettivi.</a:t>
            </a:r>
          </a:p>
          <a:p>
            <a:r>
              <a:rPr lang="it-IT" dirty="0" smtClean="0"/>
              <a:t>Analizzare se stesso e misurarsi con le novità e gli imprevisti;</a:t>
            </a:r>
          </a:p>
          <a:p>
            <a:r>
              <a:rPr lang="it-IT" dirty="0" smtClean="0"/>
              <a:t>Dimostrare originalità e spirito di iniziativa [Riferimento a Profilo delle competenze: riga 9]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191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061077"/>
              </p:ext>
            </p:extLst>
          </p:nvPr>
        </p:nvGraphicFramePr>
        <p:xfrm>
          <a:off x="1" y="0"/>
          <a:ext cx="9143998" cy="6857995"/>
        </p:xfrm>
        <a:graphic>
          <a:graphicData uri="http://schemas.openxmlformats.org/drawingml/2006/table">
            <a:tbl>
              <a:tblPr firstRow="1" firstCol="1" bandRow="1"/>
              <a:tblGrid>
                <a:gridCol w="2285532"/>
                <a:gridCol w="2285532"/>
                <a:gridCol w="2286467"/>
                <a:gridCol w="2286467"/>
              </a:tblGrid>
              <a:tr h="163285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Rapporto tra discipline e competenze trasversali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Riferimenti: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Valora formativo delle discipline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Traguardi per lo sviluppo delle competenze delle specifiche discipline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Progetti didattici interdisciplinari attivati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2657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Spirito di iniziativa e imprenditorialità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(coinvolgimento ordinario)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(coinvolgimento medio)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(coinvolgimento alto)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Italiano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Inglese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Seconda lingua comunitaria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Storia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Geografia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Matematica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Scienze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Musica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Arte e immagine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Educazione fisica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Tecnologia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Religione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78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Consapevolezza ed espressione culturale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sz="3400" dirty="0" smtClean="0"/>
              <a:t>Orientarsi nello spazio e nel tempo, dando espressione e curiosità e ricerca di senso; osservare ed interpretare ambienti, fatti, fenomeni e produzioni artistiche. [Riferimento profilo delle competenze: riga 5]</a:t>
            </a:r>
          </a:p>
          <a:p>
            <a:endParaRPr lang="it-IT" sz="3400" dirty="0" smtClean="0"/>
          </a:p>
          <a:p>
            <a:r>
              <a:rPr lang="it-IT" sz="3400" dirty="0" smtClean="0"/>
              <a:t>Utilizzare gli strumenti di conoscenza per comprendere se stesso e gli altri, per riconoscere ed apprezzare le diverse identità, le tradizioni culturali e religiose, in un’ottica di dialogo e di rispetto reciproco. Interpretare i sistemi simbolici e culturali della </a:t>
            </a:r>
            <a:r>
              <a:rPr lang="it-IT" sz="3400" dirty="0"/>
              <a:t>società. [Riferimento profilo delle competenze: riga </a:t>
            </a:r>
            <a:r>
              <a:rPr lang="it-IT" sz="3400" dirty="0" smtClean="0"/>
              <a:t>7]</a:t>
            </a:r>
            <a:endParaRPr lang="it-IT" sz="3400" dirty="0"/>
          </a:p>
          <a:p>
            <a:endParaRPr lang="it-IT" sz="3400" dirty="0" smtClean="0"/>
          </a:p>
          <a:p>
            <a:pPr lvl="0"/>
            <a:r>
              <a:rPr lang="it-IT" sz="3400" dirty="0" smtClean="0"/>
              <a:t>In relazione alle proprie potenzialità e al proprio talento esprimersi in ambiti motori, artistici e musicali che risultano congeniali.</a:t>
            </a:r>
            <a:endParaRPr lang="it-IT" sz="3400" dirty="0" smtClean="0">
              <a:solidFill>
                <a:prstClr val="black"/>
              </a:solidFill>
            </a:endParaRPr>
          </a:p>
          <a:p>
            <a:pPr lvl="0"/>
            <a:r>
              <a:rPr lang="it-IT" sz="3400" dirty="0" smtClean="0">
                <a:solidFill>
                  <a:prstClr val="black"/>
                </a:solidFill>
              </a:rPr>
              <a:t>[</a:t>
            </a:r>
            <a:r>
              <a:rPr lang="it-IT" sz="3400" dirty="0">
                <a:solidFill>
                  <a:prstClr val="black"/>
                </a:solidFill>
              </a:rPr>
              <a:t>Riferimento profilo delle competenze: riga 8</a:t>
            </a:r>
            <a:r>
              <a:rPr lang="it-IT" sz="3400" dirty="0" smtClean="0">
                <a:solidFill>
                  <a:prstClr val="black"/>
                </a:solidFill>
              </a:rPr>
              <a:t>]</a:t>
            </a:r>
            <a:endParaRPr lang="it-IT" sz="3400" dirty="0">
              <a:solidFill>
                <a:prstClr val="black"/>
              </a:solidFill>
            </a:endParaRP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9575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9804778"/>
              </p:ext>
            </p:extLst>
          </p:nvPr>
        </p:nvGraphicFramePr>
        <p:xfrm>
          <a:off x="1" y="0"/>
          <a:ext cx="9143998" cy="6857995"/>
        </p:xfrm>
        <a:graphic>
          <a:graphicData uri="http://schemas.openxmlformats.org/drawingml/2006/table">
            <a:tbl>
              <a:tblPr firstRow="1" firstCol="1" bandRow="1"/>
              <a:tblGrid>
                <a:gridCol w="2285532"/>
                <a:gridCol w="2285532"/>
                <a:gridCol w="2286467"/>
                <a:gridCol w="2286467"/>
              </a:tblGrid>
              <a:tr h="163285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Rapporto tra discipline e competenze trasversali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Riferimenti: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Valora formativo delle discipline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Traguardi per lo sviluppo delle competenze delle specifiche discipline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Progetti didattici interdisciplinari attivati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2657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Consapevolezza ed espressione culturale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(coinvolgimento ordinario)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(coinvolgimento medio)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(coinvolgimento alto)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Italiano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Inglese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Seconda lingua comunitaria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Storia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Geografia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Matematica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Scienze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Musica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Arte e immagine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Educazione fisica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Tecnologia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Religione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99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Nella certificazione…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Dopo aver costruito una mappa di riferimento del rapporto tra le competenze chiave e le discipline, si può passare al collegamento </a:t>
            </a:r>
            <a:r>
              <a:rPr lang="it-IT" u="sng" dirty="0" smtClean="0"/>
              <a:t>concreto</a:t>
            </a:r>
            <a:r>
              <a:rPr lang="it-IT" dirty="0" smtClean="0"/>
              <a:t> (ossia riferito al PTOF e alla vita concreta della scuola) tra le discipline e le diverse competenze del profilo che afferiscono ad una o più competenze chiave.</a:t>
            </a:r>
          </a:p>
          <a:p>
            <a:pPr marL="0" indent="0">
              <a:buNone/>
            </a:pPr>
            <a:r>
              <a:rPr lang="it-IT" dirty="0" smtClean="0"/>
              <a:t>[Cfr. Esempio]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174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Nel testo introduttivo delle discipline…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Nell’ultima parte della presentazione del valore formativo della discipline possono essere inserite alcune righe così introdotte.</a:t>
            </a:r>
          </a:p>
          <a:p>
            <a:r>
              <a:rPr lang="it-IT" i="1" dirty="0" smtClean="0"/>
              <a:t>Tutte le attività didattiche della presente disciplina tendono a promuovere l’insieme delle competenze che costituiscono il profilo finale dello studente. In particolar modo, attraverso lo sviluppo [inserire qui eventualmente dei traguardi specifici] e grazie a… [inserire qui eventuali progetti], è coinvolta in modo particolare nello sviluppo delle seguenti competenze chiave:….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12150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it-IT" dirty="0"/>
              <a:t>Approfondire gli indicatori con cui certificare il livello raggiunto.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809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«Le </a:t>
            </a:r>
            <a:r>
              <a:rPr lang="it-IT" dirty="0"/>
              <a:t>discipline, così come noi le conosciamo, sono state storicamente separate l’una dall’altra da confini convenzionali che non hanno alcun riscontro con l’unitarietà tipica dei processi di apprendimento. Ogni persona, a scuola come nella vita, impara infatti attingendo liberamente dalla sua esperienza, dalle conoscenze o dalle discipline, elaborandole con un’attività continua e autonoma.</a:t>
            </a:r>
          </a:p>
          <a:p>
            <a:r>
              <a:rPr lang="it-IT" dirty="0"/>
              <a:t>Oggi, inoltre, le stesse fondamenta delle discipline sono caratterizzate da un’intrinseca complessità e da vaste aree di connessione che rendono improponibili rigide </a:t>
            </a:r>
            <a:r>
              <a:rPr lang="it-IT" dirty="0" smtClean="0"/>
              <a:t>separazioni». (dal testo delle Indicazioni Nazionali)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836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995019"/>
              </p:ext>
            </p:extLst>
          </p:nvPr>
        </p:nvGraphicFramePr>
        <p:xfrm>
          <a:off x="457200" y="1600200"/>
          <a:ext cx="8229600" cy="47359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652158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Oggetto</a:t>
                      </a:r>
                      <a:endParaRPr lang="it-IT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Indicatori</a:t>
                      </a:r>
                      <a:endParaRPr lang="it-IT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2158">
                <a:tc row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AUTONO</a:t>
                      </a:r>
                      <a:r>
                        <a:rPr lang="it-IT" baseline="0" dirty="0" smtClean="0"/>
                        <a:t>MIA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2158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RELAZIONE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2158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Il compito richiesto</a:t>
                      </a:r>
                      <a:r>
                        <a:rPr lang="it-IT" sz="2400" b="1" baseline="0" dirty="0" smtClean="0"/>
                        <a:t> </a:t>
                      </a:r>
                      <a:r>
                        <a:rPr lang="it-IT" sz="2400" b="1" baseline="0" smtClean="0"/>
                        <a:t>è eseguito con…</a:t>
                      </a:r>
                      <a:endParaRPr lang="it-IT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PARTECIPAZIONE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2158">
                <a:tc rowSpan="3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RESPONSABILITA’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2158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FLESSIBILITA’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2158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CONSAPEVOLEZZA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9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rischio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processo ha una valenza culturale, ma anche una valenza </a:t>
            </a:r>
            <a:r>
              <a:rPr lang="it-IT" i="1" dirty="0" smtClean="0"/>
              <a:t>tecnica</a:t>
            </a:r>
            <a:r>
              <a:rPr lang="it-IT" dirty="0" smtClean="0"/>
              <a:t>.</a:t>
            </a:r>
          </a:p>
          <a:p>
            <a:r>
              <a:rPr lang="it-IT" dirty="0" smtClean="0"/>
              <a:t>Il rischio è che la componente tecnica prenda il sopravvento e si trasformi </a:t>
            </a:r>
            <a:r>
              <a:rPr lang="it-IT" i="1" dirty="0" smtClean="0"/>
              <a:t>in mero atto formalistico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159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passaggi cruciali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1) Approfondire le competenze chiave</a:t>
            </a:r>
          </a:p>
          <a:p>
            <a:r>
              <a:rPr lang="it-IT" dirty="0" smtClean="0"/>
              <a:t>2) Rapportare le competenze chiave e il profilo delle competenze con le competenze disciplinari</a:t>
            </a:r>
          </a:p>
          <a:p>
            <a:r>
              <a:rPr lang="it-IT" dirty="0" smtClean="0"/>
              <a:t>3) Approfondire gli indicatori con cui certificare il livello raggiunto.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758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Approfondire le competenze chiave e rapportarle con le discipline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7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Che cosa dicono le linee guida…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«Per ogni competenza, dunque, tutte le discipline sono necessariamente coinvolte, ma dovranno essere indicate dai docenti quelle che maggiormente  hanno apportato il loro contributo o </a:t>
            </a:r>
            <a:r>
              <a:rPr lang="it-IT" i="1" dirty="0" smtClean="0"/>
              <a:t>perché chiamate in causa dalla preponderanza della specificità disciplinare o perché coinvolte maggiormente nella realizzazione di alcuni progetti formativi realizzati</a:t>
            </a:r>
            <a:r>
              <a:rPr lang="it-IT" dirty="0" smtClean="0"/>
              <a:t>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532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Vi sono dunque due criteri in base ai quali indicare alcune discipline come prioritarie in rapporto allo sviluppo di determinate competenze </a:t>
            </a:r>
            <a:r>
              <a:rPr lang="it-IT" dirty="0" smtClean="0"/>
              <a:t>trasversali:</a:t>
            </a:r>
          </a:p>
          <a:p>
            <a:r>
              <a:rPr lang="it-IT" dirty="0" smtClean="0"/>
              <a:t>- la specificità disciplinare;</a:t>
            </a:r>
          </a:p>
          <a:p>
            <a:r>
              <a:rPr lang="it-IT" dirty="0" smtClean="0"/>
              <a:t>- il contributo a progetti interdisciplinari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208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Inoltre nel definire la propria specificità in ordine ad una competenza trasversali, una disciplina deve fare riferimento ai propri traguardi di sviluppo delle competenze.</a:t>
            </a:r>
          </a:p>
          <a:p>
            <a:r>
              <a:rPr lang="it-IT" dirty="0" smtClean="0"/>
              <a:t>«Le discipline, però, non intervengono, in modo generico bensì con i traguardi di sviluppo delle competenze previsti dalle Indicazioni per ciascuna di esse» (Linee guida per la certificazione…, p. 10).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214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1913</Words>
  <Application>Microsoft Office PowerPoint</Application>
  <PresentationFormat>Presentazione su schermo (4:3)</PresentationFormat>
  <Paragraphs>601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1" baseType="lpstr">
      <vt:lpstr>Tema di Office</vt:lpstr>
      <vt:lpstr>Competenze trasversali e loro rapporto con le competenze disciplinari</vt:lpstr>
      <vt:lpstr>Il senso</vt:lpstr>
      <vt:lpstr>Presentazione standard di PowerPoint</vt:lpstr>
      <vt:lpstr>Il rischio</vt:lpstr>
      <vt:lpstr>I passaggi cruciali</vt:lpstr>
      <vt:lpstr>Approfondire le competenze chiave e rapportarle con le discipline</vt:lpstr>
      <vt:lpstr>Che cosa dicono le linee guida…</vt:lpstr>
      <vt:lpstr>Presentazione standard di PowerPoint</vt:lpstr>
      <vt:lpstr>Presentazione standard di PowerPoint</vt:lpstr>
      <vt:lpstr>Comunicazione nella madre lingua (o lingua di istruzione)</vt:lpstr>
      <vt:lpstr>Presentazione standard di PowerPoint</vt:lpstr>
      <vt:lpstr>Comunicazione in lingue straniere</vt:lpstr>
      <vt:lpstr>Presentazione standard di PowerPoint</vt:lpstr>
      <vt:lpstr>Competenza matematica e competenze di base in campo scientifico e tecnologico</vt:lpstr>
      <vt:lpstr>Presentazione standard di PowerPoint</vt:lpstr>
      <vt:lpstr>Competenze digitali</vt:lpstr>
      <vt:lpstr>Presentazione standard di PowerPoint</vt:lpstr>
      <vt:lpstr>Imparare ad imparare</vt:lpstr>
      <vt:lpstr>Presentazione standard di PowerPoint</vt:lpstr>
      <vt:lpstr>Presentazione standard di PowerPoint</vt:lpstr>
      <vt:lpstr>Competenze sociali e civiche</vt:lpstr>
      <vt:lpstr>Presentazione standard di PowerPoint</vt:lpstr>
      <vt:lpstr>Spirito di iniziative e imprenditorialità</vt:lpstr>
      <vt:lpstr>Presentazione standard di PowerPoint</vt:lpstr>
      <vt:lpstr>Consapevolezza ed espressione culturale</vt:lpstr>
      <vt:lpstr>Presentazione standard di PowerPoint</vt:lpstr>
      <vt:lpstr>Nella certificazione…</vt:lpstr>
      <vt:lpstr>Nel testo introduttivo delle discipline…</vt:lpstr>
      <vt:lpstr>Approfondire gli indicatori con cui certificare il livello raggiunto. </vt:lpstr>
      <vt:lpstr>Presentazione standard di PowerPoint</vt:lpstr>
    </vt:vector>
  </TitlesOfParts>
  <Company>Università Cattolica del Sacro Cuore - Piacenza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Competenze trasversali e loro rapporto con le competenze disciplinari</dc:title>
  <dc:creator>Your User Name</dc:creator>
  <cp:lastModifiedBy>Your User Name</cp:lastModifiedBy>
  <cp:revision>23</cp:revision>
  <dcterms:created xsi:type="dcterms:W3CDTF">2016-01-09T17:48:23Z</dcterms:created>
  <dcterms:modified xsi:type="dcterms:W3CDTF">2016-01-10T18:01:55Z</dcterms:modified>
</cp:coreProperties>
</file>