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75" r:id="rId3"/>
    <p:sldId id="276" r:id="rId4"/>
    <p:sldId id="277" r:id="rId5"/>
    <p:sldId id="279" r:id="rId6"/>
    <p:sldId id="257" r:id="rId7"/>
    <p:sldId id="259" r:id="rId8"/>
    <p:sldId id="262" r:id="rId9"/>
    <p:sldId id="258" r:id="rId10"/>
    <p:sldId id="260" r:id="rId11"/>
    <p:sldId id="263" r:id="rId12"/>
    <p:sldId id="261" r:id="rId13"/>
    <p:sldId id="264" r:id="rId14"/>
    <p:sldId id="265" r:id="rId15"/>
    <p:sldId id="266" r:id="rId16"/>
    <p:sldId id="274" r:id="rId17"/>
    <p:sldId id="268" r:id="rId18"/>
    <p:sldId id="269" r:id="rId19"/>
    <p:sldId id="272" r:id="rId20"/>
    <p:sldId id="267" r:id="rId21"/>
    <p:sldId id="280" r:id="rId22"/>
    <p:sldId id="281" r:id="rId23"/>
    <p:sldId id="282" r:id="rId24"/>
    <p:sldId id="285" r:id="rId25"/>
    <p:sldId id="286" r:id="rId26"/>
    <p:sldId id="283" r:id="rId27"/>
    <p:sldId id="287" r:id="rId28"/>
    <p:sldId id="288" r:id="rId29"/>
    <p:sldId id="289" r:id="rId30"/>
    <p:sldId id="290" r:id="rId31"/>
    <p:sldId id="291" r:id="rId32"/>
    <p:sldId id="297" r:id="rId33"/>
    <p:sldId id="298" r:id="rId34"/>
    <p:sldId id="292" r:id="rId35"/>
    <p:sldId id="293" r:id="rId36"/>
    <p:sldId id="294" r:id="rId37"/>
    <p:sldId id="295" r:id="rId38"/>
    <p:sldId id="296" r:id="rId3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BA06FA-AD6A-4CA5-9E5B-8F21EEBDA1E5}" type="datetimeFigureOut">
              <a:rPr lang="it-IT" smtClean="0"/>
              <a:t>26/04/2016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092DB8-E400-4B6B-BB2A-81C57336D612}" type="slidenum">
              <a:rPr lang="it-IT" smtClean="0"/>
              <a:t>‹N›</a:t>
            </a:fld>
            <a:endParaRPr lang="it-IT"/>
          </a:p>
        </p:txBody>
      </p:sp>
    </p:spTree>
    <p:extLst>
      <p:ext uri="{BB962C8B-B14F-4D97-AF65-F5344CB8AC3E}">
        <p14:creationId xmlns:p14="http://schemas.microsoft.com/office/powerpoint/2010/main" val="1915023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2092DB8-E400-4B6B-BB2A-81C57336D612}" type="slidenum">
              <a:rPr lang="it-IT" smtClean="0"/>
              <a:t>10</a:t>
            </a:fld>
            <a:endParaRPr lang="it-IT"/>
          </a:p>
        </p:txBody>
      </p:sp>
    </p:spTree>
    <p:extLst>
      <p:ext uri="{BB962C8B-B14F-4D97-AF65-F5344CB8AC3E}">
        <p14:creationId xmlns:p14="http://schemas.microsoft.com/office/powerpoint/2010/main" val="2715677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2092DB8-E400-4B6B-BB2A-81C57336D612}" type="slidenum">
              <a:rPr lang="it-IT" smtClean="0"/>
              <a:t>26</a:t>
            </a:fld>
            <a:endParaRPr lang="it-IT"/>
          </a:p>
        </p:txBody>
      </p:sp>
    </p:spTree>
    <p:extLst>
      <p:ext uri="{BB962C8B-B14F-4D97-AF65-F5344CB8AC3E}">
        <p14:creationId xmlns:p14="http://schemas.microsoft.com/office/powerpoint/2010/main" val="549533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B9A9DA4-AEFC-4101-A294-78E4CA988D08}" type="datetimeFigureOut">
              <a:rPr lang="it-IT" smtClean="0"/>
              <a:t>26/04/2016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DD345D-EF27-40C1-86BF-0A47FA7B9B32}" type="slidenum">
              <a:rPr lang="it-IT" smtClean="0"/>
              <a:t>‹N›</a:t>
            </a:fld>
            <a:endParaRPr lang="it-IT"/>
          </a:p>
        </p:txBody>
      </p:sp>
    </p:spTree>
    <p:extLst>
      <p:ext uri="{BB962C8B-B14F-4D97-AF65-F5344CB8AC3E}">
        <p14:creationId xmlns:p14="http://schemas.microsoft.com/office/powerpoint/2010/main" val="502400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B9A9DA4-AEFC-4101-A294-78E4CA988D08}" type="datetimeFigureOut">
              <a:rPr lang="it-IT" smtClean="0"/>
              <a:t>26/04/2016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DD345D-EF27-40C1-86BF-0A47FA7B9B32}" type="slidenum">
              <a:rPr lang="it-IT" smtClean="0"/>
              <a:t>‹N›</a:t>
            </a:fld>
            <a:endParaRPr lang="it-IT"/>
          </a:p>
        </p:txBody>
      </p:sp>
    </p:spTree>
    <p:extLst>
      <p:ext uri="{BB962C8B-B14F-4D97-AF65-F5344CB8AC3E}">
        <p14:creationId xmlns:p14="http://schemas.microsoft.com/office/powerpoint/2010/main" val="702496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B9A9DA4-AEFC-4101-A294-78E4CA988D08}" type="datetimeFigureOut">
              <a:rPr lang="it-IT" smtClean="0"/>
              <a:t>26/04/2016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DD345D-EF27-40C1-86BF-0A47FA7B9B32}" type="slidenum">
              <a:rPr lang="it-IT" smtClean="0"/>
              <a:t>‹N›</a:t>
            </a:fld>
            <a:endParaRPr lang="it-IT"/>
          </a:p>
        </p:txBody>
      </p:sp>
    </p:spTree>
    <p:extLst>
      <p:ext uri="{BB962C8B-B14F-4D97-AF65-F5344CB8AC3E}">
        <p14:creationId xmlns:p14="http://schemas.microsoft.com/office/powerpoint/2010/main" val="100036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B9A9DA4-AEFC-4101-A294-78E4CA988D08}" type="datetimeFigureOut">
              <a:rPr lang="it-IT" smtClean="0"/>
              <a:t>26/04/2016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DD345D-EF27-40C1-86BF-0A47FA7B9B32}" type="slidenum">
              <a:rPr lang="it-IT" smtClean="0"/>
              <a:t>‹N›</a:t>
            </a:fld>
            <a:endParaRPr lang="it-IT"/>
          </a:p>
        </p:txBody>
      </p:sp>
    </p:spTree>
    <p:extLst>
      <p:ext uri="{BB962C8B-B14F-4D97-AF65-F5344CB8AC3E}">
        <p14:creationId xmlns:p14="http://schemas.microsoft.com/office/powerpoint/2010/main" val="3398939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B9A9DA4-AEFC-4101-A294-78E4CA988D08}" type="datetimeFigureOut">
              <a:rPr lang="it-IT" smtClean="0"/>
              <a:t>26/04/2016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DD345D-EF27-40C1-86BF-0A47FA7B9B32}" type="slidenum">
              <a:rPr lang="it-IT" smtClean="0"/>
              <a:t>‹N›</a:t>
            </a:fld>
            <a:endParaRPr lang="it-IT"/>
          </a:p>
        </p:txBody>
      </p:sp>
    </p:spTree>
    <p:extLst>
      <p:ext uri="{BB962C8B-B14F-4D97-AF65-F5344CB8AC3E}">
        <p14:creationId xmlns:p14="http://schemas.microsoft.com/office/powerpoint/2010/main" val="97467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B9A9DA4-AEFC-4101-A294-78E4CA988D08}" type="datetimeFigureOut">
              <a:rPr lang="it-IT" smtClean="0"/>
              <a:t>26/04/2016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CDD345D-EF27-40C1-86BF-0A47FA7B9B32}" type="slidenum">
              <a:rPr lang="it-IT" smtClean="0"/>
              <a:t>‹N›</a:t>
            </a:fld>
            <a:endParaRPr lang="it-IT"/>
          </a:p>
        </p:txBody>
      </p:sp>
    </p:spTree>
    <p:extLst>
      <p:ext uri="{BB962C8B-B14F-4D97-AF65-F5344CB8AC3E}">
        <p14:creationId xmlns:p14="http://schemas.microsoft.com/office/powerpoint/2010/main" val="1595990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B9A9DA4-AEFC-4101-A294-78E4CA988D08}" type="datetimeFigureOut">
              <a:rPr lang="it-IT" smtClean="0"/>
              <a:t>26/04/2016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CDD345D-EF27-40C1-86BF-0A47FA7B9B32}" type="slidenum">
              <a:rPr lang="it-IT" smtClean="0"/>
              <a:t>‹N›</a:t>
            </a:fld>
            <a:endParaRPr lang="it-IT"/>
          </a:p>
        </p:txBody>
      </p:sp>
    </p:spTree>
    <p:extLst>
      <p:ext uri="{BB962C8B-B14F-4D97-AF65-F5344CB8AC3E}">
        <p14:creationId xmlns:p14="http://schemas.microsoft.com/office/powerpoint/2010/main" val="1967488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B9A9DA4-AEFC-4101-A294-78E4CA988D08}" type="datetimeFigureOut">
              <a:rPr lang="it-IT" smtClean="0"/>
              <a:t>26/04/2016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CDD345D-EF27-40C1-86BF-0A47FA7B9B32}" type="slidenum">
              <a:rPr lang="it-IT" smtClean="0"/>
              <a:t>‹N›</a:t>
            </a:fld>
            <a:endParaRPr lang="it-IT"/>
          </a:p>
        </p:txBody>
      </p:sp>
    </p:spTree>
    <p:extLst>
      <p:ext uri="{BB962C8B-B14F-4D97-AF65-F5344CB8AC3E}">
        <p14:creationId xmlns:p14="http://schemas.microsoft.com/office/powerpoint/2010/main" val="2258777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B9A9DA4-AEFC-4101-A294-78E4CA988D08}" type="datetimeFigureOut">
              <a:rPr lang="it-IT" smtClean="0"/>
              <a:t>26/04/2016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CDD345D-EF27-40C1-86BF-0A47FA7B9B32}" type="slidenum">
              <a:rPr lang="it-IT" smtClean="0"/>
              <a:t>‹N›</a:t>
            </a:fld>
            <a:endParaRPr lang="it-IT"/>
          </a:p>
        </p:txBody>
      </p:sp>
    </p:spTree>
    <p:extLst>
      <p:ext uri="{BB962C8B-B14F-4D97-AF65-F5344CB8AC3E}">
        <p14:creationId xmlns:p14="http://schemas.microsoft.com/office/powerpoint/2010/main" val="1159884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B9A9DA4-AEFC-4101-A294-78E4CA988D08}" type="datetimeFigureOut">
              <a:rPr lang="it-IT" smtClean="0"/>
              <a:t>26/04/2016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CDD345D-EF27-40C1-86BF-0A47FA7B9B32}" type="slidenum">
              <a:rPr lang="it-IT" smtClean="0"/>
              <a:t>‹N›</a:t>
            </a:fld>
            <a:endParaRPr lang="it-IT"/>
          </a:p>
        </p:txBody>
      </p:sp>
    </p:spTree>
    <p:extLst>
      <p:ext uri="{BB962C8B-B14F-4D97-AF65-F5344CB8AC3E}">
        <p14:creationId xmlns:p14="http://schemas.microsoft.com/office/powerpoint/2010/main" val="359678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B9A9DA4-AEFC-4101-A294-78E4CA988D08}" type="datetimeFigureOut">
              <a:rPr lang="it-IT" smtClean="0"/>
              <a:t>26/04/2016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CDD345D-EF27-40C1-86BF-0A47FA7B9B32}" type="slidenum">
              <a:rPr lang="it-IT" smtClean="0"/>
              <a:t>‹N›</a:t>
            </a:fld>
            <a:endParaRPr lang="it-IT"/>
          </a:p>
        </p:txBody>
      </p:sp>
    </p:spTree>
    <p:extLst>
      <p:ext uri="{BB962C8B-B14F-4D97-AF65-F5344CB8AC3E}">
        <p14:creationId xmlns:p14="http://schemas.microsoft.com/office/powerpoint/2010/main" val="518842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A9DA4-AEFC-4101-A294-78E4CA988D08}" type="datetimeFigureOut">
              <a:rPr lang="it-IT" smtClean="0"/>
              <a:t>26/04/2016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DD345D-EF27-40C1-86BF-0A47FA7B9B32}" type="slidenum">
              <a:rPr lang="it-IT" smtClean="0"/>
              <a:t>‹N›</a:t>
            </a:fld>
            <a:endParaRPr lang="it-IT"/>
          </a:p>
        </p:txBody>
      </p:sp>
    </p:spTree>
    <p:extLst>
      <p:ext uri="{BB962C8B-B14F-4D97-AF65-F5344CB8AC3E}">
        <p14:creationId xmlns:p14="http://schemas.microsoft.com/office/powerpoint/2010/main" val="3531127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Curricolo e competenze </a:t>
            </a:r>
            <a:br>
              <a:rPr lang="it-IT" dirty="0" smtClean="0"/>
            </a:br>
            <a:r>
              <a:rPr lang="it-IT" dirty="0" smtClean="0"/>
              <a:t>nell’IC Comprensivo di Orzinuovi</a:t>
            </a:r>
            <a:endParaRPr lang="it-IT" dirty="0"/>
          </a:p>
        </p:txBody>
      </p:sp>
      <p:sp>
        <p:nvSpPr>
          <p:cNvPr id="3" name="Sottotitolo 2"/>
          <p:cNvSpPr>
            <a:spLocks noGrp="1"/>
          </p:cNvSpPr>
          <p:nvPr>
            <p:ph type="subTitle" idx="1"/>
          </p:nvPr>
        </p:nvSpPr>
        <p:spPr/>
        <p:txBody>
          <a:bodyPr>
            <a:normAutofit fontScale="92500" lnSpcReduction="20000"/>
          </a:bodyPr>
          <a:lstStyle/>
          <a:p>
            <a:r>
              <a:rPr lang="it-IT" dirty="0" smtClean="0"/>
              <a:t>Resoconto del lavoro svolto dagli insegnanti nell’</a:t>
            </a:r>
            <a:r>
              <a:rPr lang="it-IT" dirty="0" err="1" smtClean="0"/>
              <a:t>a.s</a:t>
            </a:r>
            <a:r>
              <a:rPr lang="it-IT" dirty="0" smtClean="0"/>
              <a:t> 2015-2016</a:t>
            </a:r>
          </a:p>
          <a:p>
            <a:r>
              <a:rPr lang="it-IT" dirty="0" smtClean="0"/>
              <a:t>A cura di Pierpaolo Triani</a:t>
            </a:r>
          </a:p>
          <a:p>
            <a:r>
              <a:rPr lang="it-IT" dirty="0" smtClean="0"/>
              <a:t> (Università Cattolica del Sacro Cuore)</a:t>
            </a:r>
            <a:endParaRPr lang="it-IT" dirty="0"/>
          </a:p>
        </p:txBody>
      </p:sp>
    </p:spTree>
    <p:extLst>
      <p:ext uri="{BB962C8B-B14F-4D97-AF65-F5344CB8AC3E}">
        <p14:creationId xmlns:p14="http://schemas.microsoft.com/office/powerpoint/2010/main" val="3030728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contributo delle discipline allo sviluppo delle competenze</a:t>
            </a:r>
            <a:endParaRPr lang="it-IT" dirty="0"/>
          </a:p>
        </p:txBody>
      </p:sp>
      <p:sp>
        <p:nvSpPr>
          <p:cNvPr id="3" name="Segnaposto contenuto 2"/>
          <p:cNvSpPr>
            <a:spLocks noGrp="1"/>
          </p:cNvSpPr>
          <p:nvPr>
            <p:ph idx="1"/>
          </p:nvPr>
        </p:nvSpPr>
        <p:spPr/>
        <p:txBody>
          <a:bodyPr/>
          <a:lstStyle/>
          <a:p>
            <a:r>
              <a:rPr lang="it-IT" altLang="it-IT" dirty="0" smtClean="0"/>
              <a:t>Le discipline concorrono alla formazione:</a:t>
            </a:r>
          </a:p>
          <a:p>
            <a:pPr>
              <a:buFontTx/>
              <a:buChar char="-"/>
            </a:pPr>
            <a:r>
              <a:rPr lang="it-IT" altLang="it-IT" dirty="0" smtClean="0"/>
              <a:t>delle competenze specificatamente disciplinari descritte nei ‘traguardi per lo sviluppo delle competenze»</a:t>
            </a:r>
          </a:p>
          <a:p>
            <a:pPr>
              <a:buFontTx/>
              <a:buChar char="-"/>
            </a:pPr>
            <a:r>
              <a:rPr lang="it-IT" altLang="it-IT" dirty="0" smtClean="0"/>
              <a:t>delle competenze trasversali descritte attraverso i dodici punti del profilo dello studente  e le otto competenze chiave europee</a:t>
            </a:r>
          </a:p>
          <a:p>
            <a:endParaRPr lang="it-IT" dirty="0"/>
          </a:p>
        </p:txBody>
      </p:sp>
    </p:spTree>
    <p:extLst>
      <p:ext uri="{BB962C8B-B14F-4D97-AF65-F5344CB8AC3E}">
        <p14:creationId xmlns:p14="http://schemas.microsoft.com/office/powerpoint/2010/main" val="213573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smtClean="0"/>
              <a:t>Le domande per il lavoro</a:t>
            </a:r>
            <a:endParaRPr lang="it-IT" dirty="0"/>
          </a:p>
        </p:txBody>
      </p:sp>
    </p:spTree>
    <p:extLst>
      <p:ext uri="{BB962C8B-B14F-4D97-AF65-F5344CB8AC3E}">
        <p14:creationId xmlns:p14="http://schemas.microsoft.com/office/powerpoint/2010/main" val="2909745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altLang="it-IT" dirty="0" smtClean="0"/>
              <a:t>Qual è il valore formativo fondamentale della vostra area disciplinare? Quali strumenti offre per leggere il mondo? Quali operazioni attiva nel soggetto?</a:t>
            </a:r>
          </a:p>
          <a:p>
            <a:r>
              <a:rPr lang="it-IT" altLang="it-IT" dirty="0" smtClean="0"/>
              <a:t>Che rapporto vi è tra il valore formativo individuato e le competenze trasversali previste dalla normativa?</a:t>
            </a:r>
          </a:p>
          <a:p>
            <a:r>
              <a:rPr lang="it-IT" altLang="it-IT" dirty="0" smtClean="0"/>
              <a:t>Quali attenzioni avere nelle diverse età?</a:t>
            </a:r>
          </a:p>
          <a:p>
            <a:endParaRPr lang="it-IT" dirty="0"/>
          </a:p>
        </p:txBody>
      </p:sp>
    </p:spTree>
    <p:extLst>
      <p:ext uri="{BB962C8B-B14F-4D97-AF65-F5344CB8AC3E}">
        <p14:creationId xmlns:p14="http://schemas.microsoft.com/office/powerpoint/2010/main" val="41250776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smtClean="0"/>
              <a:t>Fasi del lavoro</a:t>
            </a:r>
            <a:endParaRPr lang="it-IT" dirty="0"/>
          </a:p>
        </p:txBody>
      </p:sp>
    </p:spTree>
    <p:extLst>
      <p:ext uri="{BB962C8B-B14F-4D97-AF65-F5344CB8AC3E}">
        <p14:creationId xmlns:p14="http://schemas.microsoft.com/office/powerpoint/2010/main" val="605628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Prima fase: descrizione valore formativo della disciplina</a:t>
            </a:r>
            <a:endParaRPr lang="it-IT" dirty="0"/>
          </a:p>
        </p:txBody>
      </p:sp>
      <p:sp>
        <p:nvSpPr>
          <p:cNvPr id="3" name="Segnaposto contenuto 2"/>
          <p:cNvSpPr>
            <a:spLocks noGrp="1"/>
          </p:cNvSpPr>
          <p:nvPr>
            <p:ph idx="1"/>
          </p:nvPr>
        </p:nvSpPr>
        <p:spPr/>
        <p:txBody>
          <a:bodyPr/>
          <a:lstStyle/>
          <a:p>
            <a:r>
              <a:rPr lang="it-IT" dirty="0" smtClean="0"/>
              <a:t>Dopo un primo incontro di confronto per aree disciplinari, i docenti, prendendo come testo di riferimento le Indicazioni nazionali hanno formulato sinteticamente il valore formativo della propria disciplina.</a:t>
            </a:r>
          </a:p>
          <a:p>
            <a:r>
              <a:rPr lang="it-IT" dirty="0" smtClean="0"/>
              <a:t>Il testo scritto è stato oggetto di analisi, confronto e revisione.</a:t>
            </a:r>
            <a:endParaRPr lang="it-IT" dirty="0"/>
          </a:p>
        </p:txBody>
      </p:sp>
    </p:spTree>
    <p:extLst>
      <p:ext uri="{BB962C8B-B14F-4D97-AF65-F5344CB8AC3E}">
        <p14:creationId xmlns:p14="http://schemas.microsoft.com/office/powerpoint/2010/main" val="2103890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642194"/>
          </a:xfrm>
        </p:spPr>
        <p:txBody>
          <a:bodyPr>
            <a:noAutofit/>
          </a:bodyPr>
          <a:lstStyle/>
          <a:p>
            <a:r>
              <a:rPr lang="it-IT" sz="3600" dirty="0" smtClean="0"/>
              <a:t>Seconda fase: descrizione del rapporto tra valore formativo delle discipline e competenze trasversali </a:t>
            </a:r>
            <a:endParaRPr lang="it-IT" sz="3600" dirty="0"/>
          </a:p>
        </p:txBody>
      </p:sp>
      <p:sp>
        <p:nvSpPr>
          <p:cNvPr id="3" name="Segnaposto contenuto 2"/>
          <p:cNvSpPr>
            <a:spLocks noGrp="1"/>
          </p:cNvSpPr>
          <p:nvPr>
            <p:ph idx="1"/>
          </p:nvPr>
        </p:nvSpPr>
        <p:spPr>
          <a:xfrm>
            <a:off x="457200" y="2348880"/>
            <a:ext cx="8229600" cy="3777283"/>
          </a:xfrm>
        </p:spPr>
        <p:txBody>
          <a:bodyPr/>
          <a:lstStyle/>
          <a:p>
            <a:r>
              <a:rPr lang="it-IT" dirty="0" smtClean="0"/>
              <a:t>Nella seconda fase, tenendo come punto di riferimento la scheda ‘sperimentale’ per la certificazione delle competenze, ogni disciplina ha lavorato per definire il proprio rapporto con le competenze chiave europee e, soprattutto, con le competenze descritti nel profilo dello studente</a:t>
            </a:r>
            <a:endParaRPr lang="it-IT" dirty="0"/>
          </a:p>
        </p:txBody>
      </p:sp>
    </p:spTree>
    <p:extLst>
      <p:ext uri="{BB962C8B-B14F-4D97-AF65-F5344CB8AC3E}">
        <p14:creationId xmlns:p14="http://schemas.microsoft.com/office/powerpoint/2010/main" val="3031361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 passaggi cruciali della seconda fase</a:t>
            </a:r>
            <a:endParaRPr lang="it-IT" dirty="0"/>
          </a:p>
        </p:txBody>
      </p:sp>
      <p:sp>
        <p:nvSpPr>
          <p:cNvPr id="3" name="Segnaposto contenuto 2"/>
          <p:cNvSpPr>
            <a:spLocks noGrp="1"/>
          </p:cNvSpPr>
          <p:nvPr>
            <p:ph idx="1"/>
          </p:nvPr>
        </p:nvSpPr>
        <p:spPr/>
        <p:txBody>
          <a:bodyPr/>
          <a:lstStyle/>
          <a:p>
            <a:r>
              <a:rPr lang="it-IT" dirty="0" smtClean="0"/>
              <a:t>1) Approfondire le competenze trasversali</a:t>
            </a:r>
          </a:p>
          <a:p>
            <a:r>
              <a:rPr lang="it-IT" dirty="0" smtClean="0"/>
              <a:t>2) Rapportare le competenze chiave europee e il profilo delle competenze con le competenze disciplinari</a:t>
            </a:r>
          </a:p>
          <a:p>
            <a:r>
              <a:rPr lang="it-IT" dirty="0" smtClean="0"/>
              <a:t>3) Approfondire gli indicatori con cui certificare il livello raggiunto.</a:t>
            </a:r>
            <a:endParaRPr lang="it-IT" dirty="0"/>
          </a:p>
        </p:txBody>
      </p:sp>
    </p:spTree>
    <p:extLst>
      <p:ext uri="{BB962C8B-B14F-4D97-AF65-F5344CB8AC3E}">
        <p14:creationId xmlns:p14="http://schemas.microsoft.com/office/powerpoint/2010/main" val="383919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Che cosa dicono le linee guida per la certificazione</a:t>
            </a:r>
            <a:endParaRPr lang="it-IT" dirty="0"/>
          </a:p>
        </p:txBody>
      </p:sp>
      <p:sp>
        <p:nvSpPr>
          <p:cNvPr id="3" name="Segnaposto contenuto 2"/>
          <p:cNvSpPr>
            <a:spLocks noGrp="1"/>
          </p:cNvSpPr>
          <p:nvPr>
            <p:ph idx="1"/>
          </p:nvPr>
        </p:nvSpPr>
        <p:spPr/>
        <p:txBody>
          <a:bodyPr/>
          <a:lstStyle/>
          <a:p>
            <a:r>
              <a:rPr lang="it-IT" dirty="0" smtClean="0"/>
              <a:t>«Per ogni competenza, dunque, tutte le discipline sono necessariamente coinvolte, ma dovranno essere indicate dai docenti quelle che maggiormente  hanno apportato il loro contributo o </a:t>
            </a:r>
            <a:r>
              <a:rPr lang="it-IT" i="1" dirty="0" smtClean="0"/>
              <a:t>perché chiamate in causa dalla preponderanza della specificità disciplinare o perché coinvolte maggiormente nella realizzazione di alcuni progetti formativi realizzati</a:t>
            </a:r>
            <a:r>
              <a:rPr lang="it-IT" dirty="0" smtClean="0"/>
              <a:t>»</a:t>
            </a:r>
            <a:endParaRPr lang="it-IT" dirty="0"/>
          </a:p>
        </p:txBody>
      </p:sp>
    </p:spTree>
    <p:extLst>
      <p:ext uri="{BB962C8B-B14F-4D97-AF65-F5344CB8AC3E}">
        <p14:creationId xmlns:p14="http://schemas.microsoft.com/office/powerpoint/2010/main" val="4744915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Vi sono dunque due criteri in base ai quali indicare alcune discipline come prioritarie in rapporto allo sviluppo di determinate competenze trasversali:</a:t>
            </a:r>
          </a:p>
          <a:p>
            <a:r>
              <a:rPr lang="it-IT" dirty="0" smtClean="0"/>
              <a:t>- la specificità disciplinare;</a:t>
            </a:r>
          </a:p>
          <a:p>
            <a:r>
              <a:rPr lang="it-IT" dirty="0" smtClean="0"/>
              <a:t>- il contributo a progetti interdisciplinari</a:t>
            </a:r>
            <a:endParaRPr lang="it-IT" dirty="0"/>
          </a:p>
        </p:txBody>
      </p:sp>
    </p:spTree>
    <p:extLst>
      <p:ext uri="{BB962C8B-B14F-4D97-AF65-F5344CB8AC3E}">
        <p14:creationId xmlns:p14="http://schemas.microsoft.com/office/powerpoint/2010/main" val="854017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528810224"/>
              </p:ext>
            </p:extLst>
          </p:nvPr>
        </p:nvGraphicFramePr>
        <p:xfrm>
          <a:off x="0" y="-2"/>
          <a:ext cx="9144000" cy="6765036"/>
        </p:xfrm>
        <a:graphic>
          <a:graphicData uri="http://schemas.openxmlformats.org/drawingml/2006/table">
            <a:tbl>
              <a:tblPr firstRow="1" firstCol="1" bandRow="1"/>
              <a:tblGrid>
                <a:gridCol w="2285532"/>
                <a:gridCol w="2285532"/>
                <a:gridCol w="2286468"/>
                <a:gridCol w="2286468"/>
              </a:tblGrid>
              <a:tr h="1743854">
                <a:tc gridSpan="4">
                  <a:txBody>
                    <a:bodyPr/>
                    <a:lstStyle/>
                    <a:p>
                      <a:pPr algn="ctr">
                        <a:lnSpc>
                          <a:spcPct val="115000"/>
                        </a:lnSpc>
                        <a:spcAft>
                          <a:spcPts val="0"/>
                        </a:spcAft>
                        <a:tabLst>
                          <a:tab pos="971550" algn="l"/>
                        </a:tabLst>
                      </a:pPr>
                      <a:r>
                        <a:rPr lang="it-IT" sz="2000" i="1" dirty="0">
                          <a:effectLst/>
                          <a:latin typeface="Times New Roman" panose="02020603050405020304" pitchFamily="18" charset="0"/>
                          <a:ea typeface="Calibri"/>
                          <a:cs typeface="Times New Roman" panose="02020603050405020304" pitchFamily="18" charset="0"/>
                        </a:rPr>
                        <a:t>Rapporto tra discipline e competenze </a:t>
                      </a:r>
                      <a:r>
                        <a:rPr lang="it-IT" sz="2000" i="1" dirty="0" smtClean="0">
                          <a:effectLst/>
                          <a:latin typeface="Times New Roman" panose="02020603050405020304" pitchFamily="18" charset="0"/>
                          <a:ea typeface="Calibri"/>
                          <a:cs typeface="Times New Roman" panose="02020603050405020304" pitchFamily="18" charset="0"/>
                        </a:rPr>
                        <a:t>trasversali</a:t>
                      </a:r>
                      <a:endParaRPr lang="it-IT" sz="2000" i="1" dirty="0">
                        <a:effectLst/>
                        <a:latin typeface="Times New Roman" panose="02020603050405020304" pitchFamily="18" charset="0"/>
                        <a:ea typeface="Calibri"/>
                        <a:cs typeface="Times New Roman" panose="02020603050405020304" pitchFamily="18" charset="0"/>
                      </a:endParaRPr>
                    </a:p>
                    <a:p>
                      <a:pPr algn="ctr">
                        <a:lnSpc>
                          <a:spcPct val="115000"/>
                        </a:lnSpc>
                        <a:spcAft>
                          <a:spcPts val="0"/>
                        </a:spcAft>
                        <a:tabLst>
                          <a:tab pos="971550" algn="l"/>
                        </a:tabLst>
                      </a:pPr>
                      <a:r>
                        <a:rPr lang="it-IT" sz="2000" dirty="0">
                          <a:effectLst/>
                          <a:latin typeface="Times New Roman" panose="02020603050405020304" pitchFamily="18" charset="0"/>
                          <a:ea typeface="Calibri"/>
                          <a:cs typeface="Times New Roman" panose="02020603050405020304" pitchFamily="18" charset="0"/>
                        </a:rPr>
                        <a:t>Riferimenti:</a:t>
                      </a:r>
                    </a:p>
                    <a:p>
                      <a:pPr algn="ctr">
                        <a:lnSpc>
                          <a:spcPct val="115000"/>
                        </a:lnSpc>
                        <a:spcAft>
                          <a:spcPts val="0"/>
                        </a:spcAft>
                        <a:tabLst>
                          <a:tab pos="971550" algn="l"/>
                        </a:tabLst>
                      </a:pPr>
                      <a:r>
                        <a:rPr lang="it-IT" sz="2000" dirty="0">
                          <a:effectLst/>
                          <a:latin typeface="Times New Roman" panose="02020603050405020304" pitchFamily="18" charset="0"/>
                          <a:ea typeface="Calibri"/>
                          <a:cs typeface="Times New Roman" panose="02020603050405020304" pitchFamily="18" charset="0"/>
                        </a:rPr>
                        <a:t>Valora formativo delle discipline</a:t>
                      </a:r>
                    </a:p>
                    <a:p>
                      <a:pPr algn="ctr">
                        <a:lnSpc>
                          <a:spcPct val="115000"/>
                        </a:lnSpc>
                        <a:spcAft>
                          <a:spcPts val="0"/>
                        </a:spcAft>
                        <a:tabLst>
                          <a:tab pos="971550" algn="l"/>
                        </a:tabLst>
                      </a:pPr>
                      <a:r>
                        <a:rPr lang="it-IT" sz="2000" dirty="0">
                          <a:effectLst/>
                          <a:latin typeface="Times New Roman" panose="02020603050405020304" pitchFamily="18" charset="0"/>
                          <a:ea typeface="Calibri"/>
                          <a:cs typeface="Times New Roman" panose="02020603050405020304" pitchFamily="18" charset="0"/>
                        </a:rPr>
                        <a:t>Traguardi per lo sviluppo delle competenze delle specifiche discipline</a:t>
                      </a:r>
                    </a:p>
                    <a:p>
                      <a:pPr algn="ctr">
                        <a:lnSpc>
                          <a:spcPct val="115000"/>
                        </a:lnSpc>
                        <a:spcAft>
                          <a:spcPts val="0"/>
                        </a:spcAft>
                        <a:tabLst>
                          <a:tab pos="971550" algn="l"/>
                        </a:tabLst>
                      </a:pPr>
                      <a:r>
                        <a:rPr lang="it-IT" sz="2000" dirty="0">
                          <a:effectLst/>
                          <a:latin typeface="Times New Roman" panose="02020603050405020304" pitchFamily="18" charset="0"/>
                          <a:ea typeface="Calibri"/>
                          <a:cs typeface="Times New Roman" panose="02020603050405020304" pitchFamily="18" charset="0"/>
                        </a:rPr>
                        <a:t>Progetti didattici interdisciplinari attivati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348771">
                <a:tc gridSpan="4">
                  <a:txBody>
                    <a:bodyPr/>
                    <a:lstStyle/>
                    <a:p>
                      <a:pPr algn="ctr">
                        <a:lnSpc>
                          <a:spcPct val="115000"/>
                        </a:lnSpc>
                        <a:spcAft>
                          <a:spcPts val="0"/>
                        </a:spcAft>
                        <a:tabLst>
                          <a:tab pos="971550" algn="l"/>
                        </a:tabLst>
                      </a:pPr>
                      <a:r>
                        <a:rPr lang="it-IT" sz="2000" b="1" dirty="0">
                          <a:effectLst/>
                          <a:latin typeface="Times New Roman"/>
                          <a:ea typeface="Calibri"/>
                          <a:cs typeface="Times New Roman"/>
                        </a:rPr>
                        <a:t>Comunicazione nella madre lingua o nella lingua di istruzione</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553649">
                <a:tc>
                  <a:txBody>
                    <a:bodyPr/>
                    <a:lstStyle/>
                    <a:p>
                      <a:pPr>
                        <a:lnSpc>
                          <a:spcPct val="115000"/>
                        </a:lnSpc>
                        <a:spcAft>
                          <a:spcPts val="0"/>
                        </a:spcAft>
                        <a:tabLst>
                          <a:tab pos="971550" algn="l"/>
                        </a:tabLst>
                      </a:pPr>
                      <a:r>
                        <a:rPr lang="it-IT" sz="1100" dirty="0">
                          <a:effectLst/>
                          <a:latin typeface="Times New Roman"/>
                          <a:ea typeface="Calibri"/>
                          <a:cs typeface="Times New Roman"/>
                        </a:rPr>
                        <a:t> </a:t>
                      </a:r>
                      <a:endParaRPr lang="it-IT"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1 (coinvolgimento ordinario)</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2 (coinvolgimento medio)</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3 (coinvolgimento alto)</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894">
                <a:tc>
                  <a:txBody>
                    <a:bodyPr/>
                    <a:lstStyle/>
                    <a:p>
                      <a:pPr>
                        <a:lnSpc>
                          <a:spcPct val="115000"/>
                        </a:lnSpc>
                        <a:spcAft>
                          <a:spcPts val="0"/>
                        </a:spcAft>
                      </a:pPr>
                      <a:r>
                        <a:rPr lang="it-IT" sz="1800" dirty="0">
                          <a:effectLst/>
                          <a:latin typeface="Times New Roman"/>
                          <a:ea typeface="Calibri"/>
                          <a:cs typeface="Times New Roman"/>
                        </a:rPr>
                        <a:t>Italiano</a:t>
                      </a:r>
                      <a:endParaRPr lang="it-I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313894">
                <a:tc>
                  <a:txBody>
                    <a:bodyPr/>
                    <a:lstStyle/>
                    <a:p>
                      <a:pPr>
                        <a:lnSpc>
                          <a:spcPct val="115000"/>
                        </a:lnSpc>
                        <a:spcAft>
                          <a:spcPts val="0"/>
                        </a:spcAft>
                      </a:pPr>
                      <a:r>
                        <a:rPr lang="it-IT" sz="1800">
                          <a:effectLst/>
                          <a:latin typeface="Times New Roman"/>
                          <a:ea typeface="Calibri"/>
                          <a:cs typeface="Times New Roman"/>
                        </a:rPr>
                        <a:t>Inglese</a:t>
                      </a:r>
                      <a:endParaRPr lang="it-IT"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788">
                <a:tc>
                  <a:txBody>
                    <a:bodyPr/>
                    <a:lstStyle/>
                    <a:p>
                      <a:pPr>
                        <a:lnSpc>
                          <a:spcPct val="115000"/>
                        </a:lnSpc>
                        <a:spcAft>
                          <a:spcPts val="0"/>
                        </a:spcAft>
                      </a:pPr>
                      <a:r>
                        <a:rPr lang="it-IT" sz="1800" dirty="0">
                          <a:effectLst/>
                          <a:latin typeface="Times New Roman"/>
                          <a:ea typeface="Calibri"/>
                          <a:cs typeface="Times New Roman"/>
                        </a:rPr>
                        <a:t>Seconda lingua comunitaria</a:t>
                      </a:r>
                      <a:endParaRPr lang="it-I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100" dirty="0">
                          <a:effectLst/>
                          <a:latin typeface="Times New Roman"/>
                          <a:ea typeface="Calibri"/>
                          <a:cs typeface="Times New Roman"/>
                        </a:rPr>
                        <a:t> </a:t>
                      </a:r>
                      <a:endParaRPr lang="it-IT"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894">
                <a:tc>
                  <a:txBody>
                    <a:bodyPr/>
                    <a:lstStyle/>
                    <a:p>
                      <a:pPr>
                        <a:lnSpc>
                          <a:spcPct val="115000"/>
                        </a:lnSpc>
                        <a:spcAft>
                          <a:spcPts val="0"/>
                        </a:spcAft>
                      </a:pPr>
                      <a:r>
                        <a:rPr lang="it-IT" sz="1800" dirty="0">
                          <a:effectLst/>
                          <a:latin typeface="Times New Roman"/>
                          <a:ea typeface="Calibri"/>
                          <a:cs typeface="Times New Roman"/>
                        </a:rPr>
                        <a:t>Storia</a:t>
                      </a:r>
                      <a:endParaRPr lang="it-I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894">
                <a:tc>
                  <a:txBody>
                    <a:bodyPr/>
                    <a:lstStyle/>
                    <a:p>
                      <a:pPr>
                        <a:lnSpc>
                          <a:spcPct val="115000"/>
                        </a:lnSpc>
                        <a:spcAft>
                          <a:spcPts val="0"/>
                        </a:spcAft>
                      </a:pPr>
                      <a:r>
                        <a:rPr lang="it-IT" sz="1800" dirty="0">
                          <a:effectLst/>
                          <a:latin typeface="Times New Roman"/>
                          <a:ea typeface="Calibri"/>
                          <a:cs typeface="Times New Roman"/>
                        </a:rPr>
                        <a:t>Geografia</a:t>
                      </a:r>
                      <a:endParaRPr lang="it-I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894">
                <a:tc>
                  <a:txBody>
                    <a:bodyPr/>
                    <a:lstStyle/>
                    <a:p>
                      <a:pPr>
                        <a:lnSpc>
                          <a:spcPct val="115000"/>
                        </a:lnSpc>
                        <a:spcAft>
                          <a:spcPts val="0"/>
                        </a:spcAft>
                      </a:pPr>
                      <a:r>
                        <a:rPr lang="it-IT" sz="1800" dirty="0">
                          <a:effectLst/>
                          <a:latin typeface="Times New Roman"/>
                          <a:ea typeface="Calibri"/>
                          <a:cs typeface="Times New Roman"/>
                        </a:rPr>
                        <a:t>Matematica</a:t>
                      </a:r>
                      <a:endParaRPr lang="it-I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 </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894">
                <a:tc>
                  <a:txBody>
                    <a:bodyPr/>
                    <a:lstStyle/>
                    <a:p>
                      <a:pPr>
                        <a:lnSpc>
                          <a:spcPct val="115000"/>
                        </a:lnSpc>
                        <a:spcAft>
                          <a:spcPts val="0"/>
                        </a:spcAft>
                      </a:pPr>
                      <a:r>
                        <a:rPr lang="it-IT" sz="1800" dirty="0">
                          <a:effectLst/>
                          <a:latin typeface="Times New Roman"/>
                          <a:ea typeface="Calibri"/>
                          <a:cs typeface="Times New Roman"/>
                        </a:rPr>
                        <a:t>Scienze</a:t>
                      </a:r>
                      <a:endParaRPr lang="it-I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 </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894">
                <a:tc>
                  <a:txBody>
                    <a:bodyPr/>
                    <a:lstStyle/>
                    <a:p>
                      <a:pPr>
                        <a:lnSpc>
                          <a:spcPct val="115000"/>
                        </a:lnSpc>
                        <a:spcAft>
                          <a:spcPts val="0"/>
                        </a:spcAft>
                      </a:pPr>
                      <a:r>
                        <a:rPr lang="it-IT" sz="1800" dirty="0">
                          <a:effectLst/>
                          <a:latin typeface="Times New Roman"/>
                          <a:ea typeface="Calibri"/>
                          <a:cs typeface="Times New Roman"/>
                        </a:rPr>
                        <a:t>Musica</a:t>
                      </a:r>
                      <a:endParaRPr lang="it-I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 </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dirty="0">
                          <a:effectLst/>
                          <a:latin typeface="Times New Roman"/>
                          <a:ea typeface="Calibri"/>
                          <a:cs typeface="Times New Roman"/>
                        </a:rPr>
                        <a:t> </a:t>
                      </a:r>
                      <a:endParaRPr lang="it-IT"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894">
                <a:tc>
                  <a:txBody>
                    <a:bodyPr/>
                    <a:lstStyle/>
                    <a:p>
                      <a:pPr>
                        <a:lnSpc>
                          <a:spcPct val="115000"/>
                        </a:lnSpc>
                        <a:spcAft>
                          <a:spcPts val="0"/>
                        </a:spcAft>
                      </a:pPr>
                      <a:r>
                        <a:rPr lang="it-IT" sz="1800" dirty="0">
                          <a:effectLst/>
                          <a:latin typeface="Times New Roman"/>
                          <a:ea typeface="Calibri"/>
                          <a:cs typeface="Times New Roman"/>
                        </a:rPr>
                        <a:t>Arte e immagine</a:t>
                      </a:r>
                      <a:endParaRPr lang="it-I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894">
                <a:tc>
                  <a:txBody>
                    <a:bodyPr/>
                    <a:lstStyle/>
                    <a:p>
                      <a:pPr>
                        <a:lnSpc>
                          <a:spcPct val="115000"/>
                        </a:lnSpc>
                        <a:spcAft>
                          <a:spcPts val="0"/>
                        </a:spcAft>
                      </a:pPr>
                      <a:r>
                        <a:rPr lang="it-IT" sz="1800" dirty="0">
                          <a:effectLst/>
                          <a:latin typeface="Times New Roman"/>
                          <a:ea typeface="Calibri"/>
                          <a:cs typeface="Times New Roman"/>
                        </a:rPr>
                        <a:t>Educazione fisica</a:t>
                      </a:r>
                      <a:endParaRPr lang="it-I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 </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894">
                <a:tc>
                  <a:txBody>
                    <a:bodyPr/>
                    <a:lstStyle/>
                    <a:p>
                      <a:pPr>
                        <a:lnSpc>
                          <a:spcPct val="115000"/>
                        </a:lnSpc>
                        <a:spcAft>
                          <a:spcPts val="0"/>
                        </a:spcAft>
                      </a:pPr>
                      <a:r>
                        <a:rPr lang="it-IT" sz="1800" dirty="0">
                          <a:effectLst/>
                          <a:latin typeface="Times New Roman"/>
                          <a:ea typeface="Calibri"/>
                          <a:cs typeface="Times New Roman"/>
                        </a:rPr>
                        <a:t>Tecnologia</a:t>
                      </a:r>
                      <a:endParaRPr lang="it-I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 </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894">
                <a:tc>
                  <a:txBody>
                    <a:bodyPr/>
                    <a:lstStyle/>
                    <a:p>
                      <a:pPr>
                        <a:lnSpc>
                          <a:spcPct val="115000"/>
                        </a:lnSpc>
                        <a:spcAft>
                          <a:spcPts val="0"/>
                        </a:spcAft>
                      </a:pPr>
                      <a:r>
                        <a:rPr lang="it-IT" sz="1800" dirty="0">
                          <a:effectLst/>
                          <a:latin typeface="Times New Roman"/>
                          <a:ea typeface="Calibri"/>
                          <a:cs typeface="Times New Roman"/>
                        </a:rPr>
                        <a:t>Religione</a:t>
                      </a:r>
                      <a:endParaRPr lang="it-I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a:effectLst/>
                          <a:latin typeface="Times New Roman"/>
                          <a:ea typeface="Calibri"/>
                          <a:cs typeface="Times New Roman"/>
                        </a:rPr>
                        <a:t> </a:t>
                      </a:r>
                      <a:endParaRPr lang="it-IT"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 </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100" dirty="0">
                          <a:effectLst/>
                          <a:latin typeface="Times New Roman"/>
                          <a:ea typeface="Calibri"/>
                          <a:cs typeface="Times New Roman"/>
                        </a:rPr>
                        <a:t> </a:t>
                      </a:r>
                      <a:endParaRPr lang="it-IT"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07397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Struttura della comunicazione</a:t>
            </a:r>
            <a:endParaRPr lang="it-IT" dirty="0"/>
          </a:p>
        </p:txBody>
      </p:sp>
      <p:sp>
        <p:nvSpPr>
          <p:cNvPr id="3" name="Segnaposto contenuto 2"/>
          <p:cNvSpPr>
            <a:spLocks noGrp="1"/>
          </p:cNvSpPr>
          <p:nvPr>
            <p:ph idx="1"/>
          </p:nvPr>
        </p:nvSpPr>
        <p:spPr/>
        <p:txBody>
          <a:bodyPr/>
          <a:lstStyle/>
          <a:p>
            <a:r>
              <a:rPr lang="it-IT" dirty="0" smtClean="0"/>
              <a:t>1) Che cosa si è cercato di fare</a:t>
            </a:r>
          </a:p>
          <a:p>
            <a:r>
              <a:rPr lang="it-IT" dirty="0" smtClean="0"/>
              <a:t>2) Che cosa è stato fatto</a:t>
            </a:r>
          </a:p>
          <a:p>
            <a:r>
              <a:rPr lang="it-IT" dirty="0" smtClean="0"/>
              <a:t>3) Che cosa ha insegnato il lavoro svolto</a:t>
            </a:r>
          </a:p>
          <a:p>
            <a:r>
              <a:rPr lang="it-IT" dirty="0" smtClean="0"/>
              <a:t>4) Le possibili direzioni di lavoro</a:t>
            </a:r>
            <a:endParaRPr lang="it-IT" dirty="0"/>
          </a:p>
        </p:txBody>
      </p:sp>
    </p:spTree>
    <p:extLst>
      <p:ext uri="{BB962C8B-B14F-4D97-AF65-F5344CB8AC3E}">
        <p14:creationId xmlns:p14="http://schemas.microsoft.com/office/powerpoint/2010/main" val="5446921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444472281"/>
              </p:ext>
            </p:extLst>
          </p:nvPr>
        </p:nvGraphicFramePr>
        <p:xfrm>
          <a:off x="1" y="0"/>
          <a:ext cx="9143998" cy="6857995"/>
        </p:xfrm>
        <a:graphic>
          <a:graphicData uri="http://schemas.openxmlformats.org/drawingml/2006/table">
            <a:tbl>
              <a:tblPr firstRow="1" firstCol="1" bandRow="1"/>
              <a:tblGrid>
                <a:gridCol w="2285532"/>
                <a:gridCol w="2285532"/>
                <a:gridCol w="2286467"/>
                <a:gridCol w="2286467"/>
              </a:tblGrid>
              <a:tr h="1632857">
                <a:tc gridSpan="4">
                  <a:txBody>
                    <a:bodyPr/>
                    <a:lstStyle/>
                    <a:p>
                      <a:pPr algn="ctr">
                        <a:lnSpc>
                          <a:spcPct val="115000"/>
                        </a:lnSpc>
                        <a:spcAft>
                          <a:spcPts val="0"/>
                        </a:spcAft>
                        <a:tabLst>
                          <a:tab pos="971550" algn="l"/>
                        </a:tabLst>
                      </a:pPr>
                      <a:r>
                        <a:rPr lang="it-IT" sz="1600" i="1" dirty="0">
                          <a:effectLst/>
                          <a:latin typeface="Times New Roman"/>
                          <a:ea typeface="Calibri"/>
                          <a:cs typeface="Times New Roman"/>
                        </a:rPr>
                        <a:t>Rapporto tra discipline e competenze trasversali</a:t>
                      </a:r>
                      <a:endParaRPr lang="it-IT" sz="1600" dirty="0">
                        <a:effectLst/>
                        <a:latin typeface="Calibri"/>
                        <a:ea typeface="Calibri"/>
                        <a:cs typeface="Times New Roman"/>
                      </a:endParaRPr>
                    </a:p>
                    <a:p>
                      <a:pPr algn="ctr">
                        <a:lnSpc>
                          <a:spcPct val="115000"/>
                        </a:lnSpc>
                        <a:spcAft>
                          <a:spcPts val="0"/>
                        </a:spcAft>
                        <a:tabLst>
                          <a:tab pos="971550" algn="l"/>
                        </a:tabLst>
                      </a:pPr>
                      <a:r>
                        <a:rPr lang="it-IT" sz="1600" dirty="0">
                          <a:effectLst/>
                          <a:latin typeface="Times New Roman"/>
                          <a:ea typeface="Calibri"/>
                          <a:cs typeface="Times New Roman"/>
                        </a:rPr>
                        <a:t>Riferimenti:</a:t>
                      </a:r>
                      <a:endParaRPr lang="it-IT" sz="1600" dirty="0">
                        <a:effectLst/>
                        <a:latin typeface="Calibri"/>
                        <a:ea typeface="Calibri"/>
                        <a:cs typeface="Times New Roman"/>
                      </a:endParaRPr>
                    </a:p>
                    <a:p>
                      <a:pPr algn="ctr">
                        <a:lnSpc>
                          <a:spcPct val="115000"/>
                        </a:lnSpc>
                        <a:spcAft>
                          <a:spcPts val="0"/>
                        </a:spcAft>
                        <a:tabLst>
                          <a:tab pos="971550" algn="l"/>
                        </a:tabLst>
                      </a:pPr>
                      <a:r>
                        <a:rPr lang="it-IT" sz="1600" dirty="0">
                          <a:effectLst/>
                          <a:latin typeface="Times New Roman"/>
                          <a:ea typeface="Calibri"/>
                          <a:cs typeface="Times New Roman"/>
                        </a:rPr>
                        <a:t>Valora formativo delle discipline</a:t>
                      </a:r>
                      <a:endParaRPr lang="it-IT" sz="1600" dirty="0">
                        <a:effectLst/>
                        <a:latin typeface="Calibri"/>
                        <a:ea typeface="Calibri"/>
                        <a:cs typeface="Times New Roman"/>
                      </a:endParaRPr>
                    </a:p>
                    <a:p>
                      <a:pPr algn="ctr">
                        <a:lnSpc>
                          <a:spcPct val="115000"/>
                        </a:lnSpc>
                        <a:spcAft>
                          <a:spcPts val="0"/>
                        </a:spcAft>
                        <a:tabLst>
                          <a:tab pos="971550" algn="l"/>
                        </a:tabLst>
                      </a:pPr>
                      <a:r>
                        <a:rPr lang="it-IT" sz="1600" dirty="0">
                          <a:effectLst/>
                          <a:latin typeface="Times New Roman"/>
                          <a:ea typeface="Calibri"/>
                          <a:cs typeface="Times New Roman"/>
                        </a:rPr>
                        <a:t>Traguardi per lo sviluppo delle competenze delle specifiche discipline</a:t>
                      </a:r>
                      <a:endParaRPr lang="it-IT" sz="1600" dirty="0">
                        <a:effectLst/>
                        <a:latin typeface="Calibri"/>
                        <a:ea typeface="Calibri"/>
                        <a:cs typeface="Times New Roman"/>
                      </a:endParaRPr>
                    </a:p>
                    <a:p>
                      <a:pPr algn="ctr">
                        <a:lnSpc>
                          <a:spcPct val="115000"/>
                        </a:lnSpc>
                        <a:spcAft>
                          <a:spcPts val="0"/>
                        </a:spcAft>
                        <a:tabLst>
                          <a:tab pos="971550" algn="l"/>
                        </a:tabLst>
                      </a:pPr>
                      <a:r>
                        <a:rPr lang="it-IT" sz="1600" dirty="0">
                          <a:effectLst/>
                          <a:latin typeface="Times New Roman"/>
                          <a:ea typeface="Calibri"/>
                          <a:cs typeface="Times New Roman"/>
                        </a:rPr>
                        <a:t>Progetti didattici interdisciplinari attivati</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326571">
                <a:tc gridSpan="4">
                  <a:txBody>
                    <a:bodyPr/>
                    <a:lstStyle/>
                    <a:p>
                      <a:pPr algn="ctr">
                        <a:lnSpc>
                          <a:spcPct val="115000"/>
                        </a:lnSpc>
                        <a:spcAft>
                          <a:spcPts val="0"/>
                        </a:spcAft>
                        <a:tabLst>
                          <a:tab pos="971550" algn="l"/>
                        </a:tabLst>
                      </a:pPr>
                      <a:r>
                        <a:rPr lang="it-IT" sz="1600" b="1" dirty="0">
                          <a:effectLst/>
                          <a:latin typeface="Times New Roman"/>
                          <a:ea typeface="Calibri"/>
                          <a:cs typeface="Times New Roman"/>
                        </a:rPr>
                        <a:t>Competenza 1 (Padronanza Lingua Italiana)</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653143">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600">
                          <a:effectLst/>
                          <a:latin typeface="Times New Roman"/>
                          <a:ea typeface="Calibri"/>
                          <a:cs typeface="Times New Roman"/>
                        </a:rPr>
                        <a:t>1 (coinvolgimento ordinario)</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600">
                          <a:effectLst/>
                          <a:latin typeface="Times New Roman"/>
                          <a:ea typeface="Calibri"/>
                          <a:cs typeface="Times New Roman"/>
                        </a:rPr>
                        <a:t>2 (coinvolgimento medio)</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600">
                          <a:effectLst/>
                          <a:latin typeface="Times New Roman"/>
                          <a:ea typeface="Calibri"/>
                          <a:cs typeface="Times New Roman"/>
                        </a:rPr>
                        <a:t>3 (coinvolgimento alto)</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571">
                <a:tc>
                  <a:txBody>
                    <a:bodyPr/>
                    <a:lstStyle/>
                    <a:p>
                      <a:pPr>
                        <a:lnSpc>
                          <a:spcPct val="115000"/>
                        </a:lnSpc>
                        <a:spcAft>
                          <a:spcPts val="0"/>
                        </a:spcAft>
                      </a:pPr>
                      <a:r>
                        <a:rPr lang="it-IT" sz="1600">
                          <a:effectLst/>
                          <a:latin typeface="Times New Roman"/>
                          <a:ea typeface="Calibri"/>
                          <a:cs typeface="Times New Roman"/>
                        </a:rPr>
                        <a:t>Italiano</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 </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326571">
                <a:tc>
                  <a:txBody>
                    <a:bodyPr/>
                    <a:lstStyle/>
                    <a:p>
                      <a:pPr>
                        <a:lnSpc>
                          <a:spcPct val="115000"/>
                        </a:lnSpc>
                        <a:spcAft>
                          <a:spcPts val="0"/>
                        </a:spcAft>
                      </a:pPr>
                      <a:r>
                        <a:rPr lang="it-IT" sz="1600">
                          <a:effectLst/>
                          <a:latin typeface="Times New Roman"/>
                          <a:ea typeface="Calibri"/>
                          <a:cs typeface="Times New Roman"/>
                        </a:rPr>
                        <a:t>Inglese</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3143">
                <a:tc>
                  <a:txBody>
                    <a:bodyPr/>
                    <a:lstStyle/>
                    <a:p>
                      <a:pPr>
                        <a:lnSpc>
                          <a:spcPct val="115000"/>
                        </a:lnSpc>
                        <a:spcAft>
                          <a:spcPts val="0"/>
                        </a:spcAft>
                      </a:pPr>
                      <a:r>
                        <a:rPr lang="it-IT" sz="1600">
                          <a:effectLst/>
                          <a:latin typeface="Times New Roman"/>
                          <a:ea typeface="Calibri"/>
                          <a:cs typeface="Times New Roman"/>
                        </a:rPr>
                        <a:t>Seconda lingua comunitaria</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571">
                <a:tc>
                  <a:txBody>
                    <a:bodyPr/>
                    <a:lstStyle/>
                    <a:p>
                      <a:pPr>
                        <a:lnSpc>
                          <a:spcPct val="115000"/>
                        </a:lnSpc>
                        <a:spcAft>
                          <a:spcPts val="0"/>
                        </a:spcAft>
                      </a:pPr>
                      <a:r>
                        <a:rPr lang="it-IT" sz="1600">
                          <a:effectLst/>
                          <a:latin typeface="Times New Roman"/>
                          <a:ea typeface="Calibri"/>
                          <a:cs typeface="Times New Roman"/>
                        </a:rPr>
                        <a:t>Storia</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6571">
                <a:tc>
                  <a:txBody>
                    <a:bodyPr/>
                    <a:lstStyle/>
                    <a:p>
                      <a:pPr>
                        <a:lnSpc>
                          <a:spcPct val="115000"/>
                        </a:lnSpc>
                        <a:spcAft>
                          <a:spcPts val="0"/>
                        </a:spcAft>
                      </a:pPr>
                      <a:r>
                        <a:rPr lang="it-IT" sz="1600">
                          <a:effectLst/>
                          <a:latin typeface="Times New Roman"/>
                          <a:ea typeface="Calibri"/>
                          <a:cs typeface="Times New Roman"/>
                        </a:rPr>
                        <a:t>Geografia</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6571">
                <a:tc>
                  <a:txBody>
                    <a:bodyPr/>
                    <a:lstStyle/>
                    <a:p>
                      <a:pPr>
                        <a:lnSpc>
                          <a:spcPct val="115000"/>
                        </a:lnSpc>
                        <a:spcAft>
                          <a:spcPts val="0"/>
                        </a:spcAft>
                      </a:pPr>
                      <a:r>
                        <a:rPr lang="it-IT" sz="1600">
                          <a:effectLst/>
                          <a:latin typeface="Times New Roman"/>
                          <a:ea typeface="Calibri"/>
                          <a:cs typeface="Times New Roman"/>
                        </a:rPr>
                        <a:t>Matematica</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 </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571">
                <a:tc>
                  <a:txBody>
                    <a:bodyPr/>
                    <a:lstStyle/>
                    <a:p>
                      <a:pPr>
                        <a:lnSpc>
                          <a:spcPct val="115000"/>
                        </a:lnSpc>
                        <a:spcAft>
                          <a:spcPts val="0"/>
                        </a:spcAft>
                      </a:pPr>
                      <a:r>
                        <a:rPr lang="it-IT" sz="1600" dirty="0">
                          <a:effectLst/>
                          <a:latin typeface="Times New Roman"/>
                          <a:ea typeface="Calibri"/>
                          <a:cs typeface="Times New Roman"/>
                        </a:rPr>
                        <a:t>Scienze</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571">
                <a:tc>
                  <a:txBody>
                    <a:bodyPr/>
                    <a:lstStyle/>
                    <a:p>
                      <a:pPr>
                        <a:lnSpc>
                          <a:spcPct val="115000"/>
                        </a:lnSpc>
                        <a:spcAft>
                          <a:spcPts val="0"/>
                        </a:spcAft>
                      </a:pPr>
                      <a:r>
                        <a:rPr lang="it-IT" sz="1600">
                          <a:effectLst/>
                          <a:latin typeface="Times New Roman"/>
                          <a:ea typeface="Calibri"/>
                          <a:cs typeface="Times New Roman"/>
                        </a:rPr>
                        <a:t>Musica</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571">
                <a:tc>
                  <a:txBody>
                    <a:bodyPr/>
                    <a:lstStyle/>
                    <a:p>
                      <a:pPr>
                        <a:lnSpc>
                          <a:spcPct val="115000"/>
                        </a:lnSpc>
                        <a:spcAft>
                          <a:spcPts val="0"/>
                        </a:spcAft>
                      </a:pPr>
                      <a:r>
                        <a:rPr lang="it-IT" sz="1600">
                          <a:effectLst/>
                          <a:latin typeface="Times New Roman"/>
                          <a:ea typeface="Calibri"/>
                          <a:cs typeface="Times New Roman"/>
                        </a:rPr>
                        <a:t>Arte e immagine</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571">
                <a:tc>
                  <a:txBody>
                    <a:bodyPr/>
                    <a:lstStyle/>
                    <a:p>
                      <a:pPr>
                        <a:lnSpc>
                          <a:spcPct val="115000"/>
                        </a:lnSpc>
                        <a:spcAft>
                          <a:spcPts val="0"/>
                        </a:spcAft>
                      </a:pPr>
                      <a:r>
                        <a:rPr lang="it-IT" sz="1600">
                          <a:effectLst/>
                          <a:latin typeface="Times New Roman"/>
                          <a:ea typeface="Calibri"/>
                          <a:cs typeface="Times New Roman"/>
                        </a:rPr>
                        <a:t>Educazione fisica</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 </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571">
                <a:tc>
                  <a:txBody>
                    <a:bodyPr/>
                    <a:lstStyle/>
                    <a:p>
                      <a:pPr>
                        <a:lnSpc>
                          <a:spcPct val="115000"/>
                        </a:lnSpc>
                        <a:spcAft>
                          <a:spcPts val="0"/>
                        </a:spcAft>
                      </a:pPr>
                      <a:r>
                        <a:rPr lang="it-IT" sz="1600">
                          <a:effectLst/>
                          <a:latin typeface="Times New Roman"/>
                          <a:ea typeface="Calibri"/>
                          <a:cs typeface="Times New Roman"/>
                        </a:rPr>
                        <a:t>Tecnologia</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 </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571">
                <a:tc>
                  <a:txBody>
                    <a:bodyPr/>
                    <a:lstStyle/>
                    <a:p>
                      <a:pPr>
                        <a:lnSpc>
                          <a:spcPct val="115000"/>
                        </a:lnSpc>
                        <a:spcAft>
                          <a:spcPts val="0"/>
                        </a:spcAft>
                      </a:pPr>
                      <a:r>
                        <a:rPr lang="it-IT" sz="1600" dirty="0">
                          <a:effectLst/>
                          <a:latin typeface="Times New Roman"/>
                          <a:ea typeface="Calibri"/>
                          <a:cs typeface="Times New Roman"/>
                        </a:rPr>
                        <a:t>Religione</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tabLst>
                          <a:tab pos="971550" algn="l"/>
                        </a:tabLst>
                      </a:pPr>
                      <a:r>
                        <a:rPr lang="it-IT" sz="1600">
                          <a:effectLst/>
                          <a:latin typeface="Times New Roman"/>
                          <a:ea typeface="Calibri"/>
                          <a:cs typeface="Times New Roman"/>
                        </a:rPr>
                        <a:t> </a:t>
                      </a:r>
                      <a:endParaRPr lang="it-IT"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tabLst>
                          <a:tab pos="971550" algn="l"/>
                        </a:tabLst>
                      </a:pPr>
                      <a:r>
                        <a:rPr lang="it-IT" sz="1600" dirty="0">
                          <a:effectLst/>
                          <a:latin typeface="Times New Roman"/>
                          <a:ea typeface="Calibri"/>
                          <a:cs typeface="Times New Roman"/>
                        </a:rPr>
                        <a:t> </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85759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smtClean="0"/>
              <a:t>Area dei metodi didattici</a:t>
            </a:r>
            <a:endParaRPr lang="it-IT" dirty="0"/>
          </a:p>
        </p:txBody>
      </p:sp>
      <p:sp>
        <p:nvSpPr>
          <p:cNvPr id="5" name="Sottotitolo 4"/>
          <p:cNvSpPr>
            <a:spLocks noGrp="1"/>
          </p:cNvSpPr>
          <p:nvPr>
            <p:ph type="subTitle" idx="1"/>
          </p:nvPr>
        </p:nvSpPr>
        <p:spPr/>
        <p:txBody>
          <a:bodyPr/>
          <a:lstStyle/>
          <a:p>
            <a:endParaRPr lang="it-IT"/>
          </a:p>
        </p:txBody>
      </p:sp>
    </p:spTree>
    <p:extLst>
      <p:ext uri="{BB962C8B-B14F-4D97-AF65-F5344CB8AC3E}">
        <p14:creationId xmlns:p14="http://schemas.microsoft.com/office/powerpoint/2010/main" val="1855381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normAutofit fontScale="90000"/>
          </a:bodyPr>
          <a:lstStyle/>
          <a:p>
            <a:r>
              <a:rPr lang="it-IT" altLang="it-IT" dirty="0" smtClean="0"/>
              <a:t>Il senso e l’obiettivo </a:t>
            </a:r>
            <a:br>
              <a:rPr lang="it-IT" altLang="it-IT" dirty="0" smtClean="0"/>
            </a:br>
            <a:r>
              <a:rPr lang="it-IT" altLang="it-IT" dirty="0" smtClean="0"/>
              <a:t>finale del gruppo</a:t>
            </a:r>
          </a:p>
        </p:txBody>
      </p:sp>
      <p:sp>
        <p:nvSpPr>
          <p:cNvPr id="4099" name="Segnaposto contenuto 2"/>
          <p:cNvSpPr>
            <a:spLocks noGrp="1"/>
          </p:cNvSpPr>
          <p:nvPr>
            <p:ph idx="1"/>
          </p:nvPr>
        </p:nvSpPr>
        <p:spPr/>
        <p:txBody>
          <a:bodyPr/>
          <a:lstStyle/>
          <a:p>
            <a:pPr>
              <a:defRPr/>
            </a:pPr>
            <a:r>
              <a:rPr lang="it-IT" altLang="it-IT" sz="2400" dirty="0" smtClean="0"/>
              <a:t>Attivare, tra gli insegnanti, un confronto sui metodi didattici, per rafforzare una didattica attiva e motivante;</a:t>
            </a:r>
          </a:p>
          <a:p>
            <a:pPr marL="0" indent="0">
              <a:buNone/>
              <a:defRPr/>
            </a:pPr>
            <a:endParaRPr lang="it-IT" altLang="it-IT" sz="2400" dirty="0"/>
          </a:p>
          <a:p>
            <a:pPr>
              <a:defRPr/>
            </a:pPr>
            <a:r>
              <a:rPr lang="it-IT" altLang="it-IT" sz="2400" dirty="0" smtClean="0"/>
              <a:t>Corredare il curricolo di istituto con:</a:t>
            </a:r>
          </a:p>
          <a:p>
            <a:pPr>
              <a:buFontTx/>
              <a:buChar char="-"/>
              <a:defRPr/>
            </a:pPr>
            <a:r>
              <a:rPr lang="it-IT" altLang="it-IT" sz="2400" dirty="0" smtClean="0"/>
              <a:t>Alcune linee metodologiche condivise per le diverse ‘aree disciplinari.</a:t>
            </a:r>
          </a:p>
          <a:p>
            <a:pPr>
              <a:buFontTx/>
              <a:buChar char="-"/>
              <a:defRPr/>
            </a:pPr>
            <a:endParaRPr lang="it-IT" altLang="it-IT" dirty="0" smtClean="0"/>
          </a:p>
        </p:txBody>
      </p:sp>
    </p:spTree>
    <p:extLst>
      <p:ext uri="{BB962C8B-B14F-4D97-AF65-F5344CB8AC3E}">
        <p14:creationId xmlns:p14="http://schemas.microsoft.com/office/powerpoint/2010/main" val="22182862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smtClean="0"/>
              <a:t>La cornice teorica</a:t>
            </a:r>
            <a:endParaRPr lang="it-IT" dirty="0"/>
          </a:p>
        </p:txBody>
      </p:sp>
    </p:spTree>
    <p:extLst>
      <p:ext uri="{BB962C8B-B14F-4D97-AF65-F5344CB8AC3E}">
        <p14:creationId xmlns:p14="http://schemas.microsoft.com/office/powerpoint/2010/main" val="35292668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85000" lnSpcReduction="20000"/>
          </a:bodyPr>
          <a:lstStyle/>
          <a:p>
            <a:r>
              <a:rPr lang="it-IT" dirty="0"/>
              <a:t>La qualità dell’azione didattica richiama diverse dimensioni dell’azione di insegnamento discussi, riconducibili alle seguenti categorie</a:t>
            </a:r>
            <a:r>
              <a:rPr lang="it-IT" dirty="0" smtClean="0"/>
              <a:t>:</a:t>
            </a:r>
          </a:p>
          <a:p>
            <a:pPr marL="0" indent="0">
              <a:buNone/>
            </a:pPr>
            <a:endParaRPr lang="it-IT" dirty="0" smtClean="0"/>
          </a:p>
          <a:p>
            <a:pPr>
              <a:buFontTx/>
              <a:buChar char="-"/>
            </a:pPr>
            <a:r>
              <a:rPr lang="it-IT" dirty="0" smtClean="0"/>
              <a:t>il </a:t>
            </a:r>
            <a:r>
              <a:rPr lang="it-IT" dirty="0"/>
              <a:t>momento di anticipazione dell’azione di insegnamento (progettazione</a:t>
            </a:r>
            <a:r>
              <a:rPr lang="it-IT" dirty="0" smtClean="0"/>
              <a:t>);</a:t>
            </a:r>
          </a:p>
          <a:p>
            <a:pPr>
              <a:buFontTx/>
              <a:buChar char="-"/>
            </a:pPr>
            <a:r>
              <a:rPr lang="it-IT" dirty="0" smtClean="0"/>
              <a:t> </a:t>
            </a:r>
            <a:r>
              <a:rPr lang="it-IT" dirty="0"/>
              <a:t>la gestione della relazione comunicativa docenti-allievi (dimensione relazionale</a:t>
            </a:r>
            <a:r>
              <a:rPr lang="it-IT" dirty="0" smtClean="0"/>
              <a:t>);</a:t>
            </a:r>
          </a:p>
          <a:p>
            <a:pPr>
              <a:buFontTx/>
              <a:buChar char="-"/>
            </a:pPr>
            <a:r>
              <a:rPr lang="it-IT" dirty="0" smtClean="0"/>
              <a:t>la </a:t>
            </a:r>
            <a:r>
              <a:rPr lang="it-IT" dirty="0"/>
              <a:t>gestione della mediazione didattica tra soggetti in apprendimento e oggetto di </a:t>
            </a:r>
            <a:r>
              <a:rPr lang="it-IT" dirty="0" smtClean="0"/>
              <a:t>apprendimento (</a:t>
            </a:r>
            <a:r>
              <a:rPr lang="it-IT" b="1" dirty="0" smtClean="0"/>
              <a:t>dimensione </a:t>
            </a:r>
            <a:r>
              <a:rPr lang="it-IT" b="1" dirty="0"/>
              <a:t>metodologica</a:t>
            </a:r>
            <a:r>
              <a:rPr lang="it-IT" dirty="0" smtClean="0"/>
              <a:t>);</a:t>
            </a:r>
          </a:p>
          <a:p>
            <a:pPr>
              <a:buFontTx/>
              <a:buChar char="-"/>
            </a:pPr>
            <a:r>
              <a:rPr lang="it-IT" dirty="0" smtClean="0"/>
              <a:t>la </a:t>
            </a:r>
            <a:r>
              <a:rPr lang="it-IT" dirty="0"/>
              <a:t>gestione del </a:t>
            </a:r>
            <a:r>
              <a:rPr lang="it-IT" i="1" dirty="0" err="1"/>
              <a:t>setting</a:t>
            </a:r>
            <a:r>
              <a:rPr lang="it-IT" i="1" dirty="0"/>
              <a:t> </a:t>
            </a:r>
            <a:r>
              <a:rPr lang="it-IT" dirty="0"/>
              <a:t>formativo (dimensione organizzativa</a:t>
            </a:r>
            <a:r>
              <a:rPr lang="it-IT" dirty="0" smtClean="0"/>
              <a:t>);</a:t>
            </a:r>
          </a:p>
          <a:p>
            <a:pPr>
              <a:buFontTx/>
              <a:buChar char="-"/>
            </a:pPr>
            <a:r>
              <a:rPr lang="it-IT" dirty="0" smtClean="0"/>
              <a:t>il </a:t>
            </a:r>
            <a:r>
              <a:rPr lang="it-IT" dirty="0"/>
              <a:t>momento di controllo dell’azione di insegnamento e dei suoi risultati (valutazione).</a:t>
            </a:r>
          </a:p>
          <a:p>
            <a:endParaRPr lang="it-IT" dirty="0"/>
          </a:p>
        </p:txBody>
      </p:sp>
    </p:spTree>
    <p:extLst>
      <p:ext uri="{BB962C8B-B14F-4D97-AF65-F5344CB8AC3E}">
        <p14:creationId xmlns:p14="http://schemas.microsoft.com/office/powerpoint/2010/main" val="25963761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smtClean="0"/>
              <a:t>L’approfondimento iniziale</a:t>
            </a:r>
            <a:endParaRPr lang="it-IT" dirty="0"/>
          </a:p>
        </p:txBody>
      </p:sp>
    </p:spTree>
    <p:extLst>
      <p:ext uri="{BB962C8B-B14F-4D97-AF65-F5344CB8AC3E}">
        <p14:creationId xmlns:p14="http://schemas.microsoft.com/office/powerpoint/2010/main" val="30195480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confronto su tre approcci metodologici</a:t>
            </a:r>
            <a:endParaRPr lang="it-IT" dirty="0"/>
          </a:p>
        </p:txBody>
      </p:sp>
      <p:sp>
        <p:nvSpPr>
          <p:cNvPr id="3" name="Segnaposto contenuto 2"/>
          <p:cNvSpPr>
            <a:spLocks noGrp="1"/>
          </p:cNvSpPr>
          <p:nvPr>
            <p:ph idx="1"/>
          </p:nvPr>
        </p:nvSpPr>
        <p:spPr/>
        <p:txBody>
          <a:bodyPr/>
          <a:lstStyle/>
          <a:p>
            <a:r>
              <a:rPr lang="it-IT" dirty="0"/>
              <a:t>Per una didattica attiva e motivante, si individua tre approcci metodologici, di </a:t>
            </a:r>
            <a:r>
              <a:rPr lang="it-IT" dirty="0" smtClean="0"/>
              <a:t>carattere trasversale</a:t>
            </a:r>
            <a:r>
              <a:rPr lang="it-IT" dirty="0"/>
              <a:t>, applicabili ad ogni ambito disciplinare.</a:t>
            </a:r>
          </a:p>
          <a:p>
            <a:r>
              <a:rPr lang="it-IT" i="1" dirty="0"/>
              <a:t>l’apprendistato cognitivo</a:t>
            </a:r>
          </a:p>
          <a:p>
            <a:r>
              <a:rPr lang="it-IT" i="1" dirty="0"/>
              <a:t>l’approccio per progetti</a:t>
            </a:r>
          </a:p>
          <a:p>
            <a:r>
              <a:rPr lang="it-IT" i="1" dirty="0"/>
              <a:t>l’approccio dei giochi di ruolo (simulazioni)</a:t>
            </a:r>
          </a:p>
          <a:p>
            <a:endParaRPr lang="it-IT" dirty="0"/>
          </a:p>
        </p:txBody>
      </p:sp>
    </p:spTree>
    <p:extLst>
      <p:ext uri="{BB962C8B-B14F-4D97-AF65-F5344CB8AC3E}">
        <p14:creationId xmlns:p14="http://schemas.microsoft.com/office/powerpoint/2010/main" val="16965219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rmAutofit/>
          </a:bodyPr>
          <a:lstStyle/>
          <a:p>
            <a:r>
              <a:rPr lang="it-IT" sz="2400" dirty="0" smtClean="0"/>
              <a:t>I fattori didattici rilevanti per un apprendimento efficace</a:t>
            </a:r>
            <a:endParaRPr lang="it-IT" sz="24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037208216"/>
              </p:ext>
            </p:extLst>
          </p:nvPr>
        </p:nvGraphicFramePr>
        <p:xfrm>
          <a:off x="107504" y="1196752"/>
          <a:ext cx="8856983" cy="5661246"/>
        </p:xfrm>
        <a:graphic>
          <a:graphicData uri="http://schemas.openxmlformats.org/drawingml/2006/table">
            <a:tbl>
              <a:tblPr firstRow="1" firstCol="1" bandRow="1"/>
              <a:tblGrid>
                <a:gridCol w="5640230"/>
                <a:gridCol w="556078"/>
                <a:gridCol w="556078"/>
                <a:gridCol w="635519"/>
                <a:gridCol w="674678"/>
                <a:gridCol w="794400"/>
              </a:tblGrid>
              <a:tr h="345861">
                <a:tc>
                  <a:txBody>
                    <a:bodyPr/>
                    <a:lstStyle/>
                    <a:p>
                      <a:pPr>
                        <a:lnSpc>
                          <a:spcPct val="115000"/>
                        </a:lnSpc>
                        <a:spcAft>
                          <a:spcPts val="0"/>
                        </a:spcAft>
                      </a:pPr>
                      <a:r>
                        <a:rPr lang="it-IT" sz="1800" dirty="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dirty="0">
                          <a:effectLst/>
                          <a:latin typeface="Times New Roman" panose="02020603050405020304" pitchFamily="18" charset="0"/>
                          <a:ea typeface="Calibri"/>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5899">
                <a:tc>
                  <a:txBody>
                    <a:bodyPr/>
                    <a:lstStyle/>
                    <a:p>
                      <a:pPr>
                        <a:lnSpc>
                          <a:spcPct val="115000"/>
                        </a:lnSpc>
                        <a:spcAft>
                          <a:spcPts val="0"/>
                        </a:spcAft>
                      </a:pPr>
                      <a:r>
                        <a:rPr lang="it-IT" sz="1800" dirty="0">
                          <a:effectLst/>
                          <a:latin typeface="Times New Roman" panose="02020603050405020304" pitchFamily="18" charset="0"/>
                          <a:ea typeface="Calibri"/>
                          <a:cs typeface="Times New Roman" panose="02020603050405020304" pitchFamily="18" charset="0"/>
                        </a:rPr>
                        <a:t>L’autonomia degli alunni che genera</a:t>
                      </a:r>
                    </a:p>
                    <a:p>
                      <a:pPr>
                        <a:lnSpc>
                          <a:spcPct val="115000"/>
                        </a:lnSpc>
                        <a:spcAft>
                          <a:spcPts val="0"/>
                        </a:spcAft>
                      </a:pPr>
                      <a:r>
                        <a:rPr lang="it-IT" sz="1800" dirty="0">
                          <a:effectLst/>
                          <a:latin typeface="Times New Roman" panose="02020603050405020304" pitchFamily="18" charset="0"/>
                          <a:ea typeface="Calibri"/>
                          <a:cs typeface="Times New Roman" panose="02020603050405020304" pitchFamily="18" charset="0"/>
                        </a:rPr>
                        <a:t>competenze</a:t>
                      </a:r>
                      <a:r>
                        <a:rPr lang="it-IT" sz="1800" dirty="0" smtClean="0">
                          <a:effectLst/>
                          <a:latin typeface="Times New Roman" panose="02020603050405020304" pitchFamily="18" charset="0"/>
                          <a:ea typeface="Calibri"/>
                          <a:cs typeface="Times New Roman" panose="02020603050405020304" pitchFamily="18" charset="0"/>
                        </a:rPr>
                        <a:t>.</a:t>
                      </a:r>
                      <a:endParaRPr lang="it-IT"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dirty="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dirty="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dirty="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621">
                <a:tc>
                  <a:txBody>
                    <a:bodyPr/>
                    <a:lstStyle/>
                    <a:p>
                      <a:pPr>
                        <a:lnSpc>
                          <a:spcPct val="115000"/>
                        </a:lnSpc>
                        <a:spcAft>
                          <a:spcPts val="0"/>
                        </a:spcAft>
                      </a:pPr>
                      <a:r>
                        <a:rPr lang="it-IT" sz="1800" dirty="0">
                          <a:effectLst/>
                          <a:latin typeface="Times New Roman" panose="02020603050405020304" pitchFamily="18" charset="0"/>
                          <a:ea typeface="Calibri"/>
                          <a:cs typeface="Times New Roman" panose="02020603050405020304" pitchFamily="18" charset="0"/>
                        </a:rPr>
                        <a:t>Il </a:t>
                      </a:r>
                      <a:r>
                        <a:rPr lang="it-IT" sz="1800" dirty="0" err="1">
                          <a:effectLst/>
                          <a:latin typeface="Times New Roman" panose="02020603050405020304" pitchFamily="18" charset="0"/>
                          <a:ea typeface="Calibri"/>
                          <a:cs typeface="Times New Roman" panose="02020603050405020304" pitchFamily="18" charset="0"/>
                        </a:rPr>
                        <a:t>problem</a:t>
                      </a:r>
                      <a:r>
                        <a:rPr lang="it-IT" sz="1800" dirty="0">
                          <a:effectLst/>
                          <a:latin typeface="Times New Roman" panose="02020603050405020304" pitchFamily="18" charset="0"/>
                          <a:ea typeface="Calibri"/>
                          <a:cs typeface="Times New Roman" panose="02020603050405020304" pitchFamily="18" charset="0"/>
                        </a:rPr>
                        <a:t>- </a:t>
                      </a:r>
                      <a:r>
                        <a:rPr lang="it-IT" sz="1800" dirty="0" err="1">
                          <a:effectLst/>
                          <a:latin typeface="Times New Roman" panose="02020603050405020304" pitchFamily="18" charset="0"/>
                          <a:ea typeface="Calibri"/>
                          <a:cs typeface="Times New Roman" panose="02020603050405020304" pitchFamily="18" charset="0"/>
                        </a:rPr>
                        <a:t>solving</a:t>
                      </a:r>
                      <a:r>
                        <a:rPr lang="it-IT" sz="1800" dirty="0" smtClean="0">
                          <a:effectLst/>
                          <a:latin typeface="Times New Roman" panose="02020603050405020304" pitchFamily="18" charset="0"/>
                          <a:ea typeface="Calibri"/>
                          <a:cs typeface="Times New Roman" panose="02020603050405020304" pitchFamily="18" charset="0"/>
                        </a:rPr>
                        <a:t>.</a:t>
                      </a:r>
                      <a:endParaRPr lang="it-IT"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dirty="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dirty="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621">
                <a:tc>
                  <a:txBody>
                    <a:bodyPr/>
                    <a:lstStyle/>
                    <a:p>
                      <a:pPr>
                        <a:lnSpc>
                          <a:spcPct val="115000"/>
                        </a:lnSpc>
                        <a:spcAft>
                          <a:spcPts val="0"/>
                        </a:spcAft>
                      </a:pPr>
                      <a:r>
                        <a:rPr lang="it-IT" sz="1800" dirty="0">
                          <a:effectLst/>
                          <a:latin typeface="Times New Roman" panose="02020603050405020304" pitchFamily="18" charset="0"/>
                          <a:ea typeface="Calibri"/>
                          <a:cs typeface="Times New Roman" panose="02020603050405020304" pitchFamily="18" charset="0"/>
                        </a:rPr>
                        <a:t>L’attenzione ai sensi ed al corpo</a:t>
                      </a:r>
                      <a:r>
                        <a:rPr lang="it-IT" sz="1800" dirty="0" smtClean="0">
                          <a:effectLst/>
                          <a:latin typeface="Times New Roman" panose="02020603050405020304" pitchFamily="18" charset="0"/>
                          <a:ea typeface="Calibri"/>
                          <a:cs typeface="Times New Roman" panose="02020603050405020304" pitchFamily="18" charset="0"/>
                        </a:rPr>
                        <a:t>.</a:t>
                      </a:r>
                      <a:endParaRPr lang="it-IT"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5899">
                <a:tc>
                  <a:txBody>
                    <a:bodyPr/>
                    <a:lstStyle/>
                    <a:p>
                      <a:pPr>
                        <a:lnSpc>
                          <a:spcPct val="115000"/>
                        </a:lnSpc>
                        <a:spcAft>
                          <a:spcPts val="0"/>
                        </a:spcAft>
                      </a:pPr>
                      <a:r>
                        <a:rPr lang="it-IT" sz="1800" dirty="0">
                          <a:effectLst/>
                          <a:latin typeface="Times New Roman" panose="02020603050405020304" pitchFamily="18" charset="0"/>
                          <a:ea typeface="Calibri"/>
                          <a:cs typeface="Times New Roman" panose="02020603050405020304" pitchFamily="18" charset="0"/>
                        </a:rPr>
                        <a:t>Le diversificazione dell’insegnamento</a:t>
                      </a:r>
                      <a:r>
                        <a:rPr lang="it-IT" sz="1800" dirty="0" smtClean="0">
                          <a:effectLst/>
                          <a:latin typeface="Times New Roman" panose="02020603050405020304" pitchFamily="18" charset="0"/>
                          <a:ea typeface="Calibri"/>
                          <a:cs typeface="Times New Roman" panose="02020603050405020304" pitchFamily="18" charset="0"/>
                        </a:rPr>
                        <a:t>.</a:t>
                      </a:r>
                      <a:endParaRPr lang="it-IT"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dirty="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621">
                <a:tc>
                  <a:txBody>
                    <a:bodyPr/>
                    <a:lstStyle/>
                    <a:p>
                      <a:pPr>
                        <a:lnSpc>
                          <a:spcPct val="115000"/>
                        </a:lnSpc>
                        <a:spcAft>
                          <a:spcPts val="0"/>
                        </a:spcAft>
                      </a:pPr>
                      <a:r>
                        <a:rPr lang="it-IT" sz="1800" dirty="0">
                          <a:effectLst/>
                          <a:latin typeface="Times New Roman" panose="02020603050405020304" pitchFamily="18" charset="0"/>
                          <a:ea typeface="Calibri"/>
                          <a:cs typeface="Times New Roman" panose="02020603050405020304" pitchFamily="18" charset="0"/>
                        </a:rPr>
                        <a:t>La co-progettazione </a:t>
                      </a:r>
                      <a:r>
                        <a:rPr lang="it-IT" sz="1800" dirty="0" smtClean="0">
                          <a:effectLst/>
                          <a:latin typeface="Times New Roman" panose="02020603050405020304" pitchFamily="18" charset="0"/>
                          <a:ea typeface="Calibri"/>
                          <a:cs typeface="Times New Roman" panose="02020603050405020304" pitchFamily="18" charset="0"/>
                        </a:rPr>
                        <a:t>.</a:t>
                      </a:r>
                      <a:endParaRPr lang="it-IT"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dirty="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621">
                <a:tc>
                  <a:txBody>
                    <a:bodyPr/>
                    <a:lstStyle/>
                    <a:p>
                      <a:pPr>
                        <a:lnSpc>
                          <a:spcPct val="115000"/>
                        </a:lnSpc>
                        <a:spcAft>
                          <a:spcPts val="0"/>
                        </a:spcAft>
                      </a:pPr>
                      <a:r>
                        <a:rPr lang="it-IT" sz="1800" dirty="0">
                          <a:effectLst/>
                          <a:latin typeface="Times New Roman" panose="02020603050405020304" pitchFamily="18" charset="0"/>
                          <a:ea typeface="Calibri"/>
                          <a:cs typeface="Times New Roman" panose="02020603050405020304" pitchFamily="18" charset="0"/>
                        </a:rPr>
                        <a:t>La cooperazione tra docenti</a:t>
                      </a:r>
                      <a:r>
                        <a:rPr lang="it-IT" sz="1800" dirty="0" smtClean="0">
                          <a:effectLst/>
                          <a:latin typeface="Times New Roman" panose="02020603050405020304" pitchFamily="18" charset="0"/>
                          <a:ea typeface="Calibri"/>
                          <a:cs typeface="Times New Roman" panose="02020603050405020304" pitchFamily="18" charset="0"/>
                        </a:rPr>
                        <a:t>.</a:t>
                      </a:r>
                      <a:endParaRPr lang="it-IT"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dirty="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621">
                <a:tc>
                  <a:txBody>
                    <a:bodyPr/>
                    <a:lstStyle/>
                    <a:p>
                      <a:pPr>
                        <a:lnSpc>
                          <a:spcPct val="115000"/>
                        </a:lnSpc>
                        <a:spcAft>
                          <a:spcPts val="0"/>
                        </a:spcAft>
                      </a:pPr>
                      <a:r>
                        <a:rPr lang="it-IT" sz="1800" dirty="0">
                          <a:effectLst/>
                          <a:latin typeface="Times New Roman" panose="02020603050405020304" pitchFamily="18" charset="0"/>
                          <a:ea typeface="Calibri"/>
                          <a:cs typeface="Times New Roman" panose="02020603050405020304" pitchFamily="18" charset="0"/>
                        </a:rPr>
                        <a:t>L’attenzione agli spazi</a:t>
                      </a:r>
                      <a:r>
                        <a:rPr lang="it-IT" sz="1800" dirty="0" smtClean="0">
                          <a:effectLst/>
                          <a:latin typeface="Times New Roman" panose="02020603050405020304" pitchFamily="18" charset="0"/>
                          <a:ea typeface="Calibri"/>
                          <a:cs typeface="Times New Roman" panose="02020603050405020304" pitchFamily="18" charset="0"/>
                        </a:rPr>
                        <a:t>.</a:t>
                      </a:r>
                      <a:r>
                        <a:rPr lang="it-IT" sz="1800" dirty="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dirty="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621">
                <a:tc>
                  <a:txBody>
                    <a:bodyPr/>
                    <a:lstStyle/>
                    <a:p>
                      <a:pPr>
                        <a:lnSpc>
                          <a:spcPct val="115000"/>
                        </a:lnSpc>
                        <a:spcAft>
                          <a:spcPts val="0"/>
                        </a:spcAft>
                      </a:pPr>
                      <a:r>
                        <a:rPr lang="it-IT" sz="1800" dirty="0">
                          <a:effectLst/>
                          <a:latin typeface="Times New Roman" panose="02020603050405020304" pitchFamily="18" charset="0"/>
                          <a:ea typeface="Calibri"/>
                          <a:cs typeface="Times New Roman" panose="02020603050405020304" pitchFamily="18" charset="0"/>
                        </a:rPr>
                        <a:t>La partecipazione dei genitori</a:t>
                      </a:r>
                      <a:r>
                        <a:rPr lang="it-IT" sz="1800" dirty="0" smtClean="0">
                          <a:effectLst/>
                          <a:latin typeface="Times New Roman" panose="02020603050405020304" pitchFamily="18" charset="0"/>
                          <a:ea typeface="Calibri"/>
                          <a:cs typeface="Times New Roman" panose="02020603050405020304" pitchFamily="18" charset="0"/>
                        </a:rPr>
                        <a:t>.</a:t>
                      </a:r>
                      <a:r>
                        <a:rPr lang="it-IT" sz="1800" dirty="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dirty="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861">
                <a:tc>
                  <a:txBody>
                    <a:bodyPr/>
                    <a:lstStyle/>
                    <a:p>
                      <a:pPr>
                        <a:lnSpc>
                          <a:spcPct val="115000"/>
                        </a:lnSpc>
                        <a:spcAft>
                          <a:spcPts val="0"/>
                        </a:spcAft>
                      </a:pPr>
                      <a:r>
                        <a:rPr lang="it-IT" sz="1800" dirty="0">
                          <a:effectLst/>
                          <a:latin typeface="Times New Roman" panose="02020603050405020304" pitchFamily="18" charset="0"/>
                          <a:ea typeface="Calibri"/>
                          <a:cs typeface="Times New Roman" panose="02020603050405020304" pitchFamily="18" charset="0"/>
                        </a:rPr>
                        <a:t>La valutazione autentica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dirty="0">
                          <a:effectLst/>
                          <a:latin typeface="Times New Roman" panose="02020603050405020304" pitchFamily="18" charset="0"/>
                          <a:ea typeface="Calibri"/>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294063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smtClean="0"/>
              <a:t>Consegna per l’elaborazione delle linee metodologiche</a:t>
            </a:r>
            <a:endParaRPr lang="it-IT" dirty="0"/>
          </a:p>
        </p:txBody>
      </p:sp>
    </p:spTree>
    <p:extLst>
      <p:ext uri="{BB962C8B-B14F-4D97-AF65-F5344CB8AC3E}">
        <p14:creationId xmlns:p14="http://schemas.microsoft.com/office/powerpoint/2010/main" val="34257087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36712"/>
            <a:ext cx="8229600" cy="5289451"/>
          </a:xfrm>
        </p:spPr>
        <p:txBody>
          <a:bodyPr>
            <a:normAutofit fontScale="77500" lnSpcReduction="20000"/>
          </a:bodyPr>
          <a:lstStyle/>
          <a:p>
            <a:r>
              <a:rPr lang="it-IT" i="1" dirty="0"/>
              <a:t>Elaborazione delle Linee guida metodologiche, per ambito disciplinare, da inserire nel PTOF dell’Istituto.</a:t>
            </a:r>
            <a:endParaRPr lang="it-IT" dirty="0"/>
          </a:p>
          <a:p>
            <a:pPr marL="0" indent="0">
              <a:buNone/>
            </a:pPr>
            <a:endParaRPr lang="it-IT" dirty="0" smtClean="0"/>
          </a:p>
          <a:p>
            <a:pPr marL="0" indent="0">
              <a:buNone/>
            </a:pPr>
            <a:r>
              <a:rPr lang="it-IT" dirty="0" smtClean="0"/>
              <a:t>Si </a:t>
            </a:r>
            <a:r>
              <a:rPr lang="it-IT" dirty="0"/>
              <a:t>consiglia una stesura per punti e sintetica</a:t>
            </a:r>
            <a:r>
              <a:rPr lang="it-IT" dirty="0" smtClean="0"/>
              <a:t>.</a:t>
            </a:r>
          </a:p>
          <a:p>
            <a:pPr marL="0" indent="0">
              <a:buNone/>
            </a:pPr>
            <a:endParaRPr lang="it-IT" dirty="0"/>
          </a:p>
          <a:p>
            <a:r>
              <a:rPr lang="it-IT" dirty="0"/>
              <a:t>Valenza formativa dell’area disciplinare: qual è l’atmosfera che si respira? quali</a:t>
            </a:r>
          </a:p>
          <a:p>
            <a:r>
              <a:rPr lang="it-IT" dirty="0"/>
              <a:t>sono </a:t>
            </a:r>
            <a:r>
              <a:rPr lang="it-IT" b="1" dirty="0"/>
              <a:t>i processi </a:t>
            </a:r>
            <a:r>
              <a:rPr lang="it-IT" dirty="0"/>
              <a:t>che caratterizzano l’area disciplinare?</a:t>
            </a:r>
          </a:p>
          <a:p>
            <a:r>
              <a:rPr lang="it-IT" dirty="0"/>
              <a:t>Approcci metodologici da favorire (suddivisi per discipline/area)</a:t>
            </a:r>
          </a:p>
          <a:p>
            <a:r>
              <a:rPr lang="it-IT" dirty="0"/>
              <a:t>Motivazioni a supporto (perché si sceglie quell’approccio? e non altri?)</a:t>
            </a:r>
          </a:p>
          <a:p>
            <a:r>
              <a:rPr lang="it-IT" dirty="0"/>
              <a:t>Eventuali esempi (per dare maggiore concretezza alle Linee metodologiche)</a:t>
            </a:r>
          </a:p>
          <a:p>
            <a:endParaRPr lang="it-IT" dirty="0"/>
          </a:p>
        </p:txBody>
      </p:sp>
    </p:spTree>
    <p:extLst>
      <p:ext uri="{BB962C8B-B14F-4D97-AF65-F5344CB8AC3E}">
        <p14:creationId xmlns:p14="http://schemas.microsoft.com/office/powerpoint/2010/main" val="773177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15616" y="1412776"/>
            <a:ext cx="6480720" cy="707886"/>
          </a:xfrm>
          <a:prstGeom prst="rect">
            <a:avLst/>
          </a:prstGeom>
          <a:noFill/>
        </p:spPr>
        <p:txBody>
          <a:bodyPr wrap="square" rtlCol="0">
            <a:spAutoFit/>
          </a:bodyPr>
          <a:lstStyle/>
          <a:p>
            <a:pPr algn="ctr"/>
            <a:r>
              <a:rPr lang="it-IT" sz="4000" b="1" i="1" dirty="0" smtClean="0"/>
              <a:t>1. Che cosa si è cercato di fare </a:t>
            </a:r>
            <a:endParaRPr lang="it-IT" sz="4000" b="1" i="1" dirty="0"/>
          </a:p>
        </p:txBody>
      </p:sp>
      <p:sp>
        <p:nvSpPr>
          <p:cNvPr id="5" name="Freccia in giù 4"/>
          <p:cNvSpPr/>
          <p:nvPr/>
        </p:nvSpPr>
        <p:spPr>
          <a:xfrm>
            <a:off x="4275940" y="2453145"/>
            <a:ext cx="72008"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1835696" y="3933056"/>
            <a:ext cx="5904656" cy="707886"/>
          </a:xfrm>
          <a:prstGeom prst="rect">
            <a:avLst/>
          </a:prstGeom>
          <a:noFill/>
        </p:spPr>
        <p:txBody>
          <a:bodyPr wrap="square" rtlCol="0">
            <a:spAutoFit/>
          </a:bodyPr>
          <a:lstStyle/>
          <a:p>
            <a:pPr algn="ctr"/>
            <a:r>
              <a:rPr lang="it-IT" sz="4000" dirty="0" smtClean="0"/>
              <a:t>Il senso del lavoro</a:t>
            </a:r>
            <a:endParaRPr lang="it-IT" sz="4000" dirty="0"/>
          </a:p>
        </p:txBody>
      </p:sp>
    </p:spTree>
    <p:extLst>
      <p:ext uri="{BB962C8B-B14F-4D97-AF65-F5344CB8AC3E}">
        <p14:creationId xmlns:p14="http://schemas.microsoft.com/office/powerpoint/2010/main" val="21771945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dirty="0"/>
              <a:t>INDICAZIONI PER IL LAVORO DI GRUPPO</a:t>
            </a:r>
          </a:p>
          <a:p>
            <a:r>
              <a:rPr lang="it-IT" dirty="0"/>
              <a:t>Consegna: elaborare Linee guida sulle Metodologie di insegnamento-apprendimento</a:t>
            </a:r>
          </a:p>
          <a:p>
            <a:pPr marL="0" indent="0">
              <a:buNone/>
            </a:pPr>
            <a:r>
              <a:rPr lang="it-IT" dirty="0"/>
              <a:t> </a:t>
            </a:r>
          </a:p>
          <a:p>
            <a:pPr marL="0" indent="0">
              <a:buNone/>
            </a:pPr>
            <a:r>
              <a:rPr lang="it-IT" dirty="0"/>
              <a:t>Indice	</a:t>
            </a:r>
          </a:p>
          <a:p>
            <a:r>
              <a:rPr lang="it-IT" dirty="0"/>
              <a:t>Valenza formativa dell’area disciplinare</a:t>
            </a:r>
          </a:p>
          <a:p>
            <a:r>
              <a:rPr lang="it-IT" dirty="0"/>
              <a:t>Approcci metodologici da favorire</a:t>
            </a:r>
          </a:p>
          <a:p>
            <a:r>
              <a:rPr lang="it-IT" dirty="0"/>
              <a:t>Motivazioni a supporto</a:t>
            </a:r>
          </a:p>
          <a:p>
            <a:r>
              <a:rPr lang="it-IT" dirty="0"/>
              <a:t>Eventuali esempi</a:t>
            </a:r>
          </a:p>
          <a:p>
            <a:endParaRPr lang="it-IT" dirty="0"/>
          </a:p>
        </p:txBody>
      </p:sp>
    </p:spTree>
    <p:extLst>
      <p:ext uri="{BB962C8B-B14F-4D97-AF65-F5344CB8AC3E}">
        <p14:creationId xmlns:p14="http://schemas.microsoft.com/office/powerpoint/2010/main" val="3539628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smtClean="0"/>
              <a:t>La valutazione</a:t>
            </a:r>
            <a:endParaRPr lang="it-IT" dirty="0"/>
          </a:p>
        </p:txBody>
      </p:sp>
    </p:spTree>
    <p:extLst>
      <p:ext uri="{BB962C8B-B14F-4D97-AF65-F5344CB8AC3E}">
        <p14:creationId xmlns:p14="http://schemas.microsoft.com/office/powerpoint/2010/main" val="39497546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Presupposti teorici</a:t>
            </a:r>
            <a:endParaRPr lang="it-IT" dirty="0"/>
          </a:p>
        </p:txBody>
      </p:sp>
      <p:sp>
        <p:nvSpPr>
          <p:cNvPr id="3" name="Segnaposto contenuto 2"/>
          <p:cNvSpPr>
            <a:spLocks noGrp="1"/>
          </p:cNvSpPr>
          <p:nvPr>
            <p:ph idx="1"/>
          </p:nvPr>
        </p:nvSpPr>
        <p:spPr/>
        <p:txBody>
          <a:bodyPr/>
          <a:lstStyle/>
          <a:p>
            <a:r>
              <a:rPr lang="it-IT" dirty="0" smtClean="0"/>
              <a:t>La valutazione delle competenze e la certificazione</a:t>
            </a:r>
          </a:p>
          <a:p>
            <a:r>
              <a:rPr lang="it-IT" dirty="0" smtClean="0"/>
              <a:t>Alcuni strumenti:</a:t>
            </a:r>
          </a:p>
          <a:p>
            <a:pPr>
              <a:buFontTx/>
              <a:buChar char="-"/>
            </a:pPr>
            <a:r>
              <a:rPr lang="it-IT" dirty="0" smtClean="0"/>
              <a:t>Osservazione</a:t>
            </a:r>
          </a:p>
          <a:p>
            <a:pPr>
              <a:buFontTx/>
              <a:buChar char="-"/>
            </a:pPr>
            <a:r>
              <a:rPr lang="it-IT" dirty="0" smtClean="0"/>
              <a:t>Compiti di realtà</a:t>
            </a:r>
          </a:p>
          <a:p>
            <a:pPr>
              <a:buFontTx/>
              <a:buChar char="-"/>
            </a:pPr>
            <a:r>
              <a:rPr lang="it-IT" dirty="0" smtClean="0"/>
              <a:t>Autovalutazione</a:t>
            </a:r>
            <a:endParaRPr lang="it-IT" dirty="0"/>
          </a:p>
        </p:txBody>
      </p:sp>
    </p:spTree>
    <p:extLst>
      <p:ext uri="{BB962C8B-B14F-4D97-AF65-F5344CB8AC3E}">
        <p14:creationId xmlns:p14="http://schemas.microsoft.com/office/powerpoint/2010/main" val="11011952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fasi di lavoro</a:t>
            </a:r>
            <a:endParaRPr lang="it-IT" dirty="0"/>
          </a:p>
        </p:txBody>
      </p:sp>
      <p:sp>
        <p:nvSpPr>
          <p:cNvPr id="3" name="Segnaposto contenuto 2"/>
          <p:cNvSpPr>
            <a:spLocks noGrp="1"/>
          </p:cNvSpPr>
          <p:nvPr>
            <p:ph idx="1"/>
          </p:nvPr>
        </p:nvSpPr>
        <p:spPr/>
        <p:txBody>
          <a:bodyPr/>
          <a:lstStyle/>
          <a:p>
            <a:r>
              <a:rPr lang="it-IT" dirty="0" smtClean="0"/>
              <a:t>Individuazione di una competenza per area disciplinare</a:t>
            </a:r>
          </a:p>
          <a:p>
            <a:endParaRPr lang="it-IT" dirty="0"/>
          </a:p>
          <a:p>
            <a:r>
              <a:rPr lang="it-IT" dirty="0" smtClean="0"/>
              <a:t>Strutturazione di una prova di verifica finale</a:t>
            </a:r>
          </a:p>
        </p:txBody>
      </p:sp>
    </p:spTree>
    <p:extLst>
      <p:ext uri="{BB962C8B-B14F-4D97-AF65-F5344CB8AC3E}">
        <p14:creationId xmlns:p14="http://schemas.microsoft.com/office/powerpoint/2010/main" val="10349471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Possibile struttura del curricolo alla luce del lavoro svolto</a:t>
            </a:r>
            <a:endParaRPr lang="it-IT" dirty="0"/>
          </a:p>
        </p:txBody>
      </p:sp>
      <p:sp>
        <p:nvSpPr>
          <p:cNvPr id="3" name="Segnaposto contenuto 2"/>
          <p:cNvSpPr>
            <a:spLocks noGrp="1"/>
          </p:cNvSpPr>
          <p:nvPr>
            <p:ph idx="1"/>
          </p:nvPr>
        </p:nvSpPr>
        <p:spPr/>
        <p:txBody>
          <a:bodyPr/>
          <a:lstStyle/>
          <a:p>
            <a:r>
              <a:rPr lang="it-IT" dirty="0" smtClean="0"/>
              <a:t>Il valore formativo delle discipline in rapporto alle competenze finali</a:t>
            </a:r>
          </a:p>
          <a:p>
            <a:r>
              <a:rPr lang="it-IT" dirty="0" smtClean="0"/>
              <a:t>Traguardi e obiettivi</a:t>
            </a:r>
          </a:p>
          <a:p>
            <a:r>
              <a:rPr lang="it-IT" dirty="0" smtClean="0"/>
              <a:t>Le linee metodologiche delle diverse aree disciplinari</a:t>
            </a:r>
          </a:p>
          <a:p>
            <a:r>
              <a:rPr lang="it-IT" dirty="0" smtClean="0"/>
              <a:t>Le linee valutative delle diverse aree disciplinari</a:t>
            </a:r>
            <a:endParaRPr lang="it-IT" dirty="0"/>
          </a:p>
        </p:txBody>
      </p:sp>
    </p:spTree>
    <p:extLst>
      <p:ext uri="{BB962C8B-B14F-4D97-AF65-F5344CB8AC3E}">
        <p14:creationId xmlns:p14="http://schemas.microsoft.com/office/powerpoint/2010/main" val="13864421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15616" y="1412776"/>
            <a:ext cx="6480720" cy="1323439"/>
          </a:xfrm>
          <a:prstGeom prst="rect">
            <a:avLst/>
          </a:prstGeom>
          <a:noFill/>
        </p:spPr>
        <p:txBody>
          <a:bodyPr wrap="square" rtlCol="0">
            <a:spAutoFit/>
          </a:bodyPr>
          <a:lstStyle/>
          <a:p>
            <a:pPr algn="ctr"/>
            <a:r>
              <a:rPr lang="it-IT" sz="4000" b="1" i="1" dirty="0" smtClean="0"/>
              <a:t>3. Che cosa ha insegnato il lavoro svolto</a:t>
            </a:r>
            <a:endParaRPr lang="it-IT" sz="4000" b="1" i="1" dirty="0"/>
          </a:p>
        </p:txBody>
      </p:sp>
    </p:spTree>
    <p:extLst>
      <p:ext uri="{BB962C8B-B14F-4D97-AF65-F5344CB8AC3E}">
        <p14:creationId xmlns:p14="http://schemas.microsoft.com/office/powerpoint/2010/main" val="4581778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p:txBody>
          <a:bodyPr/>
          <a:lstStyle/>
          <a:p>
            <a:r>
              <a:rPr lang="it-IT" dirty="0" smtClean="0"/>
              <a:t>L’importanza di un quadro comune</a:t>
            </a:r>
          </a:p>
          <a:p>
            <a:pPr marL="0" indent="0">
              <a:buNone/>
            </a:pPr>
            <a:endParaRPr lang="it-IT" dirty="0" smtClean="0"/>
          </a:p>
          <a:p>
            <a:r>
              <a:rPr lang="it-IT" dirty="0" smtClean="0"/>
              <a:t>La fatica di un quadro comune</a:t>
            </a:r>
          </a:p>
          <a:p>
            <a:endParaRPr lang="it-IT" dirty="0"/>
          </a:p>
          <a:p>
            <a:r>
              <a:rPr lang="it-IT" dirty="0" smtClean="0"/>
              <a:t>La positività del confronto</a:t>
            </a:r>
            <a:endParaRPr lang="it-IT" dirty="0"/>
          </a:p>
        </p:txBody>
      </p:sp>
    </p:spTree>
    <p:extLst>
      <p:ext uri="{BB962C8B-B14F-4D97-AF65-F5344CB8AC3E}">
        <p14:creationId xmlns:p14="http://schemas.microsoft.com/office/powerpoint/2010/main" val="9461724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15616" y="1412776"/>
            <a:ext cx="6480720" cy="707886"/>
          </a:xfrm>
          <a:prstGeom prst="rect">
            <a:avLst/>
          </a:prstGeom>
          <a:noFill/>
        </p:spPr>
        <p:txBody>
          <a:bodyPr wrap="square" rtlCol="0">
            <a:spAutoFit/>
          </a:bodyPr>
          <a:lstStyle/>
          <a:p>
            <a:pPr algn="ctr"/>
            <a:r>
              <a:rPr lang="it-IT" sz="4000" b="1" i="1" dirty="0" smtClean="0"/>
              <a:t>4. Possibili linee di lavoro</a:t>
            </a:r>
            <a:endParaRPr lang="it-IT" sz="4000" b="1" i="1" dirty="0"/>
          </a:p>
        </p:txBody>
      </p:sp>
    </p:spTree>
    <p:extLst>
      <p:ext uri="{BB962C8B-B14F-4D97-AF65-F5344CB8AC3E}">
        <p14:creationId xmlns:p14="http://schemas.microsoft.com/office/powerpoint/2010/main" val="2434902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Evidenziare il rapporto tra insegnamento disciplinare e competenze trasversali attraverso specifiche attività didattiche</a:t>
            </a:r>
          </a:p>
          <a:p>
            <a:r>
              <a:rPr lang="it-IT" dirty="0" smtClean="0"/>
              <a:t>Scegliere alcune linee metodologiche condivise da sperimentare</a:t>
            </a:r>
          </a:p>
          <a:p>
            <a:r>
              <a:rPr lang="it-IT" dirty="0" smtClean="0"/>
              <a:t>Costruire compiti di realtà per certificazione competenze trasversali</a:t>
            </a:r>
            <a:endParaRPr lang="it-IT" dirty="0"/>
          </a:p>
        </p:txBody>
      </p:sp>
    </p:spTree>
    <p:extLst>
      <p:ext uri="{BB962C8B-B14F-4D97-AF65-F5344CB8AC3E}">
        <p14:creationId xmlns:p14="http://schemas.microsoft.com/office/powerpoint/2010/main" val="2019985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p:txBody>
          <a:bodyPr/>
          <a:lstStyle/>
          <a:p>
            <a:r>
              <a:rPr lang="it-IT" dirty="0" smtClean="0"/>
              <a:t>Non fermarsi alla logica dell’adempimento formale</a:t>
            </a:r>
          </a:p>
          <a:p>
            <a:endParaRPr lang="it-IT" dirty="0"/>
          </a:p>
          <a:p>
            <a:r>
              <a:rPr lang="it-IT" dirty="0" smtClean="0"/>
              <a:t>Alimentare una cultura didattica condivisa attraverso un confronto comune</a:t>
            </a:r>
          </a:p>
          <a:p>
            <a:endParaRPr lang="it-IT" dirty="0" smtClean="0"/>
          </a:p>
          <a:p>
            <a:endParaRPr lang="it-IT" dirty="0"/>
          </a:p>
        </p:txBody>
      </p:sp>
    </p:spTree>
    <p:extLst>
      <p:ext uri="{BB962C8B-B14F-4D97-AF65-F5344CB8AC3E}">
        <p14:creationId xmlns:p14="http://schemas.microsoft.com/office/powerpoint/2010/main" val="674631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15616" y="1412776"/>
            <a:ext cx="6480720" cy="707886"/>
          </a:xfrm>
          <a:prstGeom prst="rect">
            <a:avLst/>
          </a:prstGeom>
          <a:noFill/>
        </p:spPr>
        <p:txBody>
          <a:bodyPr wrap="square" rtlCol="0">
            <a:spAutoFit/>
          </a:bodyPr>
          <a:lstStyle/>
          <a:p>
            <a:pPr algn="ctr"/>
            <a:r>
              <a:rPr lang="it-IT" sz="4000" b="1" i="1" dirty="0" smtClean="0"/>
              <a:t>2. Che cosa è stato fatto</a:t>
            </a:r>
            <a:endParaRPr lang="it-IT" sz="4000" b="1" i="1" dirty="0"/>
          </a:p>
        </p:txBody>
      </p:sp>
      <p:sp>
        <p:nvSpPr>
          <p:cNvPr id="5" name="Freccia in giù 4"/>
          <p:cNvSpPr/>
          <p:nvPr/>
        </p:nvSpPr>
        <p:spPr>
          <a:xfrm>
            <a:off x="4572000" y="2542455"/>
            <a:ext cx="45719" cy="8145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1812142" y="3579113"/>
            <a:ext cx="5904656" cy="707886"/>
          </a:xfrm>
          <a:prstGeom prst="rect">
            <a:avLst/>
          </a:prstGeom>
          <a:noFill/>
        </p:spPr>
        <p:txBody>
          <a:bodyPr wrap="square" rtlCol="0">
            <a:spAutoFit/>
          </a:bodyPr>
          <a:lstStyle/>
          <a:p>
            <a:pPr algn="ctr"/>
            <a:r>
              <a:rPr lang="it-IT" sz="4000" dirty="0" smtClean="0"/>
              <a:t>I lavori dei gruppi</a:t>
            </a:r>
            <a:endParaRPr lang="it-IT" sz="4000" dirty="0"/>
          </a:p>
        </p:txBody>
      </p:sp>
      <p:sp>
        <p:nvSpPr>
          <p:cNvPr id="3" name="CasellaDiTesto 2"/>
          <p:cNvSpPr txBox="1"/>
          <p:nvPr/>
        </p:nvSpPr>
        <p:spPr>
          <a:xfrm>
            <a:off x="1115616" y="4846705"/>
            <a:ext cx="1800200" cy="1569660"/>
          </a:xfrm>
          <a:prstGeom prst="rect">
            <a:avLst/>
          </a:prstGeom>
          <a:noFill/>
        </p:spPr>
        <p:txBody>
          <a:bodyPr wrap="square" rtlCol="0">
            <a:spAutoFit/>
          </a:bodyPr>
          <a:lstStyle/>
          <a:p>
            <a:r>
              <a:rPr lang="it-IT" sz="2400" dirty="0" smtClean="0"/>
              <a:t>IL VALORE FORMATIVO DELLE DISCIPLINE</a:t>
            </a:r>
            <a:endParaRPr lang="it-IT" sz="2400" dirty="0"/>
          </a:p>
        </p:txBody>
      </p:sp>
      <p:sp>
        <p:nvSpPr>
          <p:cNvPr id="8" name="CasellaDiTesto 7"/>
          <p:cNvSpPr txBox="1"/>
          <p:nvPr/>
        </p:nvSpPr>
        <p:spPr>
          <a:xfrm>
            <a:off x="3757052" y="4800538"/>
            <a:ext cx="1629895" cy="830997"/>
          </a:xfrm>
          <a:prstGeom prst="rect">
            <a:avLst/>
          </a:prstGeom>
          <a:noFill/>
        </p:spPr>
        <p:txBody>
          <a:bodyPr wrap="square" rtlCol="0">
            <a:spAutoFit/>
          </a:bodyPr>
          <a:lstStyle/>
          <a:p>
            <a:r>
              <a:rPr lang="it-IT" sz="2400" dirty="0" smtClean="0"/>
              <a:t>I METODI DIDATTICI</a:t>
            </a:r>
            <a:endParaRPr lang="it-IT" sz="2400" dirty="0"/>
          </a:p>
        </p:txBody>
      </p:sp>
      <p:sp>
        <p:nvSpPr>
          <p:cNvPr id="9" name="CasellaDiTesto 8"/>
          <p:cNvSpPr txBox="1"/>
          <p:nvPr/>
        </p:nvSpPr>
        <p:spPr>
          <a:xfrm>
            <a:off x="6158288" y="4797152"/>
            <a:ext cx="2518168" cy="461665"/>
          </a:xfrm>
          <a:prstGeom prst="rect">
            <a:avLst/>
          </a:prstGeom>
          <a:noFill/>
        </p:spPr>
        <p:txBody>
          <a:bodyPr wrap="square" rtlCol="0">
            <a:spAutoFit/>
          </a:bodyPr>
          <a:lstStyle/>
          <a:p>
            <a:r>
              <a:rPr lang="it-IT" sz="2400" dirty="0" smtClean="0"/>
              <a:t>LA VALUTAZIONE</a:t>
            </a:r>
            <a:endParaRPr lang="it-IT" sz="2400" dirty="0"/>
          </a:p>
        </p:txBody>
      </p:sp>
    </p:spTree>
    <p:extLst>
      <p:ext uri="{BB962C8B-B14F-4D97-AF65-F5344CB8AC3E}">
        <p14:creationId xmlns:p14="http://schemas.microsoft.com/office/powerpoint/2010/main" val="2298096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smtClean="0"/>
              <a:t>Area delle discipline</a:t>
            </a:r>
            <a:endParaRPr lang="it-IT" dirty="0"/>
          </a:p>
        </p:txBody>
      </p:sp>
    </p:spTree>
    <p:extLst>
      <p:ext uri="{BB962C8B-B14F-4D97-AF65-F5344CB8AC3E}">
        <p14:creationId xmlns:p14="http://schemas.microsoft.com/office/powerpoint/2010/main" val="447767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normAutofit fontScale="90000"/>
          </a:bodyPr>
          <a:lstStyle/>
          <a:p>
            <a:r>
              <a:rPr lang="it-IT" altLang="it-IT" dirty="0" smtClean="0"/>
              <a:t>Il senso e l’obiettivo </a:t>
            </a:r>
            <a:br>
              <a:rPr lang="it-IT" altLang="it-IT" dirty="0" smtClean="0"/>
            </a:br>
            <a:r>
              <a:rPr lang="it-IT" altLang="it-IT" dirty="0" smtClean="0"/>
              <a:t>finale del gruppo</a:t>
            </a:r>
          </a:p>
        </p:txBody>
      </p:sp>
      <p:sp>
        <p:nvSpPr>
          <p:cNvPr id="4099" name="Segnaposto contenuto 2"/>
          <p:cNvSpPr>
            <a:spLocks noGrp="1"/>
          </p:cNvSpPr>
          <p:nvPr>
            <p:ph idx="1"/>
          </p:nvPr>
        </p:nvSpPr>
        <p:spPr/>
        <p:txBody>
          <a:bodyPr/>
          <a:lstStyle/>
          <a:p>
            <a:pPr>
              <a:defRPr/>
            </a:pPr>
            <a:r>
              <a:rPr lang="it-IT" altLang="it-IT" sz="2400" dirty="0"/>
              <a:t>C</a:t>
            </a:r>
            <a:r>
              <a:rPr lang="it-IT" altLang="it-IT" sz="2400" dirty="0" smtClean="0"/>
              <a:t>ostruire un’occasione di riflessione sul valore formativo delle attività e dei </a:t>
            </a:r>
            <a:r>
              <a:rPr lang="it-IT" altLang="it-IT" sz="2400" dirty="0" err="1" smtClean="0"/>
              <a:t>saperi</a:t>
            </a:r>
            <a:r>
              <a:rPr lang="it-IT" altLang="it-IT" sz="2400" dirty="0" smtClean="0"/>
              <a:t> proposti agli alunni.</a:t>
            </a:r>
          </a:p>
          <a:p>
            <a:pPr marL="0" indent="0">
              <a:buNone/>
              <a:defRPr/>
            </a:pPr>
            <a:endParaRPr lang="it-IT" altLang="it-IT" sz="2400" dirty="0"/>
          </a:p>
          <a:p>
            <a:pPr>
              <a:defRPr/>
            </a:pPr>
            <a:r>
              <a:rPr lang="it-IT" altLang="it-IT" sz="2400" dirty="0" smtClean="0"/>
              <a:t>Corredare il curricolo di istituto con:</a:t>
            </a:r>
          </a:p>
          <a:p>
            <a:pPr>
              <a:buFontTx/>
              <a:buChar char="-"/>
              <a:defRPr/>
            </a:pPr>
            <a:r>
              <a:rPr lang="it-IT" altLang="it-IT" sz="2400" dirty="0" smtClean="0"/>
              <a:t>Una breve riflessione sulle finalità formative delle diverse aree di sapere</a:t>
            </a:r>
          </a:p>
          <a:p>
            <a:pPr>
              <a:buFontTx/>
              <a:buChar char="-"/>
              <a:defRPr/>
            </a:pPr>
            <a:r>
              <a:rPr lang="it-IT" altLang="it-IT" sz="2400" dirty="0" smtClean="0"/>
              <a:t>La specificazione dell’apporto delle diverse aree alle competenze trasversali anche in rapporto alle diverse età</a:t>
            </a:r>
          </a:p>
          <a:p>
            <a:pPr>
              <a:buFontTx/>
              <a:buChar char="-"/>
              <a:defRPr/>
            </a:pPr>
            <a:endParaRPr lang="it-IT" altLang="it-IT" dirty="0" smtClean="0"/>
          </a:p>
        </p:txBody>
      </p:sp>
    </p:spTree>
    <p:extLst>
      <p:ext uri="{BB962C8B-B14F-4D97-AF65-F5344CB8AC3E}">
        <p14:creationId xmlns:p14="http://schemas.microsoft.com/office/powerpoint/2010/main" val="700087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smtClean="0"/>
              <a:t>I presupposti teorici</a:t>
            </a:r>
            <a:endParaRPr lang="it-IT" dirty="0"/>
          </a:p>
        </p:txBody>
      </p:sp>
    </p:spTree>
    <p:extLst>
      <p:ext uri="{BB962C8B-B14F-4D97-AF65-F5344CB8AC3E}">
        <p14:creationId xmlns:p14="http://schemas.microsoft.com/office/powerpoint/2010/main" val="1415726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valore formativo delle discipline</a:t>
            </a:r>
            <a:endParaRPr lang="it-IT" dirty="0"/>
          </a:p>
        </p:txBody>
      </p:sp>
      <p:sp>
        <p:nvSpPr>
          <p:cNvPr id="3" name="Segnaposto contenuto 2"/>
          <p:cNvSpPr>
            <a:spLocks noGrp="1"/>
          </p:cNvSpPr>
          <p:nvPr>
            <p:ph idx="1"/>
          </p:nvPr>
        </p:nvSpPr>
        <p:spPr/>
        <p:txBody>
          <a:bodyPr/>
          <a:lstStyle/>
          <a:p>
            <a:r>
              <a:rPr lang="it-IT" dirty="0" smtClean="0"/>
              <a:t>I nuclei tematici (Gli orizzonti conoscitivi che apre)</a:t>
            </a:r>
          </a:p>
          <a:p>
            <a:r>
              <a:rPr lang="it-IT" dirty="0" smtClean="0"/>
              <a:t>Gli strumenti per interagire con la realtà che sviluppa</a:t>
            </a:r>
          </a:p>
          <a:p>
            <a:r>
              <a:rPr lang="it-IT" dirty="0" smtClean="0"/>
              <a:t>I processi cognitivi e le dimensioni personali che promuove</a:t>
            </a:r>
          </a:p>
          <a:p>
            <a:pPr marL="0" indent="0">
              <a:buNone/>
            </a:pPr>
            <a:endParaRPr lang="it-IT" dirty="0"/>
          </a:p>
        </p:txBody>
      </p:sp>
    </p:spTree>
    <p:extLst>
      <p:ext uri="{BB962C8B-B14F-4D97-AF65-F5344CB8AC3E}">
        <p14:creationId xmlns:p14="http://schemas.microsoft.com/office/powerpoint/2010/main" val="3524304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1143</Words>
  <Application>Microsoft Office PowerPoint</Application>
  <PresentationFormat>Presentazione su schermo (4:3)</PresentationFormat>
  <Paragraphs>298</Paragraphs>
  <Slides>38</Slides>
  <Notes>2</Notes>
  <HiddenSlides>0</HiddenSlides>
  <MMClips>0</MMClips>
  <ScaleCrop>false</ScaleCrop>
  <HeadingPairs>
    <vt:vector size="4" baseType="variant">
      <vt:variant>
        <vt:lpstr>Tema</vt:lpstr>
      </vt:variant>
      <vt:variant>
        <vt:i4>1</vt:i4>
      </vt:variant>
      <vt:variant>
        <vt:lpstr>Titoli diapositive</vt:lpstr>
      </vt:variant>
      <vt:variant>
        <vt:i4>38</vt:i4>
      </vt:variant>
    </vt:vector>
  </HeadingPairs>
  <TitlesOfParts>
    <vt:vector size="39" baseType="lpstr">
      <vt:lpstr>Tema di Office</vt:lpstr>
      <vt:lpstr>Curricolo e competenze  nell’IC Comprensivo di Orzinuovi</vt:lpstr>
      <vt:lpstr>Struttura della comunicazione</vt:lpstr>
      <vt:lpstr>Presentazione standard di PowerPoint</vt:lpstr>
      <vt:lpstr>Presentazione standard di PowerPoint</vt:lpstr>
      <vt:lpstr>Presentazione standard di PowerPoint</vt:lpstr>
      <vt:lpstr>Area delle discipline</vt:lpstr>
      <vt:lpstr>Il senso e l’obiettivo  finale del gruppo</vt:lpstr>
      <vt:lpstr>I presupposti teorici</vt:lpstr>
      <vt:lpstr>Il valore formativo delle discipline</vt:lpstr>
      <vt:lpstr>Il contributo delle discipline allo sviluppo delle competenze</vt:lpstr>
      <vt:lpstr>Le domande per il lavoro</vt:lpstr>
      <vt:lpstr>Presentazione standard di PowerPoint</vt:lpstr>
      <vt:lpstr>Fasi del lavoro</vt:lpstr>
      <vt:lpstr>Prima fase: descrizione valore formativo della disciplina</vt:lpstr>
      <vt:lpstr>Seconda fase: descrizione del rapporto tra valore formativo delle discipline e competenze trasversali </vt:lpstr>
      <vt:lpstr>I passaggi cruciali della seconda fase</vt:lpstr>
      <vt:lpstr>Che cosa dicono le linee guida per la certificazione</vt:lpstr>
      <vt:lpstr>Presentazione standard di PowerPoint</vt:lpstr>
      <vt:lpstr>Presentazione standard di PowerPoint</vt:lpstr>
      <vt:lpstr>Presentazione standard di PowerPoint</vt:lpstr>
      <vt:lpstr>Area dei metodi didattici</vt:lpstr>
      <vt:lpstr>Il senso e l’obiettivo  finale del gruppo</vt:lpstr>
      <vt:lpstr>La cornice teorica</vt:lpstr>
      <vt:lpstr>Presentazione standard di PowerPoint</vt:lpstr>
      <vt:lpstr>L’approfondimento iniziale</vt:lpstr>
      <vt:lpstr>Il confronto su tre approcci metodologici</vt:lpstr>
      <vt:lpstr>I fattori didattici rilevanti per un apprendimento efficace</vt:lpstr>
      <vt:lpstr>Consegna per l’elaborazione delle linee metodologiche</vt:lpstr>
      <vt:lpstr>Presentazione standard di PowerPoint</vt:lpstr>
      <vt:lpstr>Presentazione standard di PowerPoint</vt:lpstr>
      <vt:lpstr>La valutazione</vt:lpstr>
      <vt:lpstr>Presupposti teorici</vt:lpstr>
      <vt:lpstr>Le fasi di lavoro</vt:lpstr>
      <vt:lpstr>Possibile struttura del curricolo alla luce del lavoro svolto</vt:lpstr>
      <vt:lpstr>Presentazione standard di PowerPoint</vt:lpstr>
      <vt:lpstr>Presentazione standard di PowerPoint</vt:lpstr>
      <vt:lpstr>Presentazione standard di PowerPoint</vt:lpstr>
      <vt:lpstr>Presentazione standard di PowerPoint</vt:lpstr>
    </vt:vector>
  </TitlesOfParts>
  <Company>Università Cattolica del Sacro Cuore - Piacenza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Your User Name</dc:creator>
  <cp:lastModifiedBy>Your User Name</cp:lastModifiedBy>
  <cp:revision>17</cp:revision>
  <dcterms:created xsi:type="dcterms:W3CDTF">2016-04-24T15:02:28Z</dcterms:created>
  <dcterms:modified xsi:type="dcterms:W3CDTF">2016-04-26T14:18:22Z</dcterms:modified>
</cp:coreProperties>
</file>