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7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media/image1.png" ContentType="image/png"/>
  <Override PartName="/ppt/media/image2.png" ContentType="image/png"/>
  <Override PartName="/ppt/media/image9.jpeg" ContentType="image/jpe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lang="it-IT" sz="2000" spc="-1">
                <a:latin typeface="Arial"/>
              </a:rPr>
              <a:t>Fai clic per modificare il formato delle note</a:t>
            </a:r>
            <a:endParaRPr/>
          </a:p>
        </p:txBody>
      </p:sp>
      <p:sp>
        <p:nvSpPr>
          <p:cNvPr id="15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lang="it-IT" sz="1400" spc="-1">
                <a:latin typeface="Times New Roman"/>
              </a:rPr>
              <a:t>&lt;intestazione&gt;</a:t>
            </a:r>
            <a:endParaRPr/>
          </a:p>
        </p:txBody>
      </p:sp>
      <p:sp>
        <p:nvSpPr>
          <p:cNvPr id="15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lang="it-IT" sz="1400" spc="-1">
                <a:latin typeface="Times New Roman"/>
              </a:rPr>
              <a:t>&lt;data/ora&gt;</a:t>
            </a:r>
            <a:endParaRPr/>
          </a:p>
        </p:txBody>
      </p:sp>
      <p:sp>
        <p:nvSpPr>
          <p:cNvPr id="16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lang="it-IT" sz="1400" spc="-1">
                <a:latin typeface="Times New Roman"/>
              </a:rPr>
              <a:t>&lt;piè di pagina&gt;</a:t>
            </a:r>
            <a:endParaRPr/>
          </a:p>
        </p:txBody>
      </p:sp>
      <p:sp>
        <p:nvSpPr>
          <p:cNvPr id="16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6139332B-840F-4722-B385-BF30664CD4BB}" type="slidenum">
              <a:rPr lang="it-IT" sz="1400" spc="-1">
                <a:latin typeface="Times New Roman"/>
              </a:rPr>
              <a:t>&lt;numero&gt;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35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31F4AE58-A449-4976-B6AB-F6D156044B7D}" type="slidenum">
              <a:rPr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&lt;numero&gt;</a:t>
            </a:fld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37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0B7CA2FC-6E52-4D39-A6C5-FE08A7A5C98F}" type="slidenum">
              <a:rPr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&lt;numero&gt;</a:t>
            </a:fld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TextShape 1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E72E8C0B-C32A-43EE-83E5-6B27664053A4}" type="slidenum">
              <a:rPr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&lt;numero&gt;</a:t>
            </a:fld>
            <a:endParaRPr/>
          </a:p>
        </p:txBody>
      </p:sp>
      <p:sp>
        <p:nvSpPr>
          <p:cNvPr id="23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16" name="" descr="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117" name="" descr=""/>
          <p:cNvPicPr/>
          <p:nvPr/>
        </p:nvPicPr>
        <p:blipFill>
          <a:blip r:embed="rId3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1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55" name="" descr=""/>
          <p:cNvPicPr/>
          <p:nvPr/>
        </p:nvPicPr>
        <p:blipFill>
          <a:blip r:embed="rId2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  <p:pic>
        <p:nvPicPr>
          <p:cNvPr id="156" name="" descr=""/>
          <p:cNvPicPr/>
          <p:nvPr/>
        </p:nvPicPr>
        <p:blipFill>
          <a:blip r:embed="rId3"/>
          <a:stretch/>
        </p:blipFill>
        <p:spPr>
          <a:xfrm>
            <a:off x="3368880" y="1825560"/>
            <a:ext cx="545292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lang="it-IT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Fare clic per modificare stile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Fare clic per modificare lo stile del sottotitolo dello schema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01/08/17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538825A-B9CB-4D9B-8DC0-1B2E278A8374}" type="slidenum">
              <a:rPr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&lt;numero&gt;</a:t>
            </a:fld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800" spc="-1">
                <a:latin typeface="Calibri"/>
              </a:rPr>
              <a:t>Fai clic per modificare il formato del testo della struttura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it-IT" sz="2000" spc="-1">
                <a:latin typeface="Calibri"/>
              </a:rPr>
              <a:t>Secondo livello struttura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1800" spc="-1">
                <a:latin typeface="Calibri"/>
              </a:rPr>
              <a:t>Terzo livello struttura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it-IT" sz="1800" spc="-1">
                <a:latin typeface="Calibri"/>
              </a:rPr>
              <a:t>Quarto livello struttura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000" spc="-1">
                <a:latin typeface="Calibri"/>
              </a:rPr>
              <a:t>Quinto livello struttura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000" spc="-1">
                <a:latin typeface="Calibri"/>
              </a:rPr>
              <a:t>Sesto livello struttura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000" spc="-1">
                <a:latin typeface="Calibri"/>
              </a:rPr>
              <a:t>Settimo livello struttura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it-IT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Fare clic per modificare stile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Fai clic per modificare il formato del testo della struttura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Secondo livello struttura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Terzo livello struttura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livello struttura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livello struttura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Sesto livello struttura</a:t>
            </a:r>
            <a:endParaRPr/>
          </a:p>
          <a:p>
            <a:pPr marL="228600" indent="-228240">
              <a:lnSpc>
                <a:spcPct val="100000"/>
              </a:lnSpc>
              <a:buFont typeface="Arial"/>
              <a:buChar char="•"/>
            </a:pPr>
            <a:r>
              <a:rPr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Settimo livello strutturaFare clic per modificare gli stili del testo dello schema</a:t>
            </a:r>
            <a:endParaRPr/>
          </a:p>
          <a:p>
            <a:pPr lvl="1" marL="685800" indent="-228240">
              <a:lnSpc>
                <a:spcPct val="100000"/>
              </a:lnSpc>
              <a:buFont typeface="Arial"/>
              <a:buChar char="•"/>
            </a:pPr>
            <a:r>
              <a:rPr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Secondo livello</a:t>
            </a:r>
            <a:endParaRPr/>
          </a:p>
          <a:p>
            <a:pPr lvl="2" marL="1143000" indent="-228240">
              <a:lnSpc>
                <a:spcPct val="100000"/>
              </a:lnSpc>
              <a:buFont typeface="Arial"/>
              <a:buChar char="•"/>
            </a:pPr>
            <a:r>
              <a:rPr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Terzo livello</a:t>
            </a:r>
            <a:endParaRPr/>
          </a:p>
          <a:p>
            <a:pPr lvl="3" marL="1600200" indent="-228240">
              <a:lnSpc>
                <a:spcPct val="100000"/>
              </a:lnSpc>
              <a:buFont typeface="Arial"/>
              <a:buChar char="•"/>
            </a:pPr>
            <a:r>
              <a:rPr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Quarto livello</a:t>
            </a:r>
            <a:endParaRPr/>
          </a:p>
          <a:p>
            <a:pPr lvl="4" marL="2057400" indent="-228240">
              <a:lnSpc>
                <a:spcPct val="100000"/>
              </a:lnSpc>
              <a:buFont typeface="Arial"/>
              <a:buChar char="•"/>
            </a:pPr>
            <a:r>
              <a:rPr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Quinto livello</a:t>
            </a:r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01/08/17</a:t>
            </a:r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D3D40A5-20BC-45C7-8093-EB62EDCF9F83}" type="slidenum">
              <a:rPr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&lt;numero&gt;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01/08/17</a:t>
            </a:r>
            <a:endParaRPr/>
          </a:p>
        </p:txBody>
      </p:sp>
      <p:sp>
        <p:nvSpPr>
          <p:cNvPr id="80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81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E5E6D96-E088-4314-8ACE-D6AC41050C5F}" type="slidenum">
              <a:rPr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&lt;numero&gt;</a:t>
            </a:fld>
            <a:endParaRPr/>
          </a:p>
        </p:txBody>
      </p:sp>
      <p:sp>
        <p:nvSpPr>
          <p:cNvPr id="82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it-IT" sz="1800" spc="-1">
                <a:latin typeface="Calibri"/>
              </a:rPr>
              <a:t>Fai clic per modificare il formato del testo del titolo</a:t>
            </a:r>
            <a:endParaRPr/>
          </a:p>
        </p:txBody>
      </p:sp>
      <p:sp>
        <p:nvSpPr>
          <p:cNvPr id="83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800" spc="-1">
                <a:latin typeface="Calibri"/>
              </a:rPr>
              <a:t>Fai clic per modificare il formato del testo della struttura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it-IT" sz="2000" spc="-1">
                <a:latin typeface="Calibri"/>
              </a:rPr>
              <a:t>Secondo livello struttura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1800" spc="-1">
                <a:latin typeface="Calibri"/>
              </a:rPr>
              <a:t>Terzo livello struttura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it-IT" sz="1800" spc="-1">
                <a:latin typeface="Calibri"/>
              </a:rPr>
              <a:t>Quarto livello struttura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000" spc="-1">
                <a:latin typeface="Calibri"/>
              </a:rPr>
              <a:t>Quinto livello struttura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000" spc="-1">
                <a:latin typeface="Calibri"/>
              </a:rPr>
              <a:t>Sesto livello struttura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000" spc="-1">
                <a:latin typeface="Calibri"/>
              </a:rPr>
              <a:t>Settimo livello struttura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it-IT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Fare clic per modificare stile</a:t>
            </a:r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01/08/17</a:t>
            </a:r>
            <a:endParaRPr/>
          </a:p>
        </p:txBody>
      </p:sp>
      <p:sp>
        <p:nvSpPr>
          <p:cNvPr id="120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121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9893223-4164-49C6-A3C3-6754A4624726}" type="slidenum">
              <a:rPr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&lt;numero&gt;</a:t>
            </a:fld>
            <a:endParaRPr/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800" spc="-1">
                <a:latin typeface="Calibri"/>
              </a:rPr>
              <a:t>Fai clic per modificare il formato del testo della struttura</a:t>
            </a:r>
            <a:endParaRPr/>
          </a:p>
          <a:p>
            <a:pPr lvl="1" marL="864000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it-IT" sz="2000" spc="-1">
                <a:latin typeface="Calibri"/>
              </a:rPr>
              <a:t>Secondo livello struttura</a:t>
            </a:r>
            <a:endParaRPr/>
          </a:p>
          <a:p>
            <a:pPr lvl="2" marL="1296000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1800" spc="-1">
                <a:latin typeface="Calibri"/>
              </a:rPr>
              <a:t>Terzo livello struttura</a:t>
            </a:r>
            <a:endParaRPr/>
          </a:p>
          <a:p>
            <a:pPr lvl="3" marL="1728000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it-IT" sz="1800" spc="-1">
                <a:latin typeface="Calibri"/>
              </a:rPr>
              <a:t>Quarto livello struttura</a:t>
            </a:r>
            <a:endParaRPr/>
          </a:p>
          <a:p>
            <a:pPr lvl="4" marL="2160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000" spc="-1">
                <a:latin typeface="Calibri"/>
              </a:rPr>
              <a:t>Quinto livello struttura</a:t>
            </a:r>
            <a:endParaRPr/>
          </a:p>
          <a:p>
            <a:pPr lvl="5" marL="2592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000" spc="-1">
                <a:latin typeface="Calibri"/>
              </a:rPr>
              <a:t>Sesto livello struttura</a:t>
            </a:r>
            <a:endParaRPr/>
          </a:p>
          <a:p>
            <a:pPr lvl="6" marL="3024000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it-IT" sz="2000" spc="-1">
                <a:latin typeface="Calibri"/>
              </a:rPr>
              <a:t>Settimo livello struttura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lang="it-IT" sz="6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Elenco compiti esperti</a:t>
            </a:r>
            <a:endParaRPr/>
          </a:p>
        </p:txBody>
      </p:sp>
      <p:sp>
        <p:nvSpPr>
          <p:cNvPr id="163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/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it-IT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SimSun"/>
              </a:rPr>
              <a:t>Altri esempi di compiti da progettare</a:t>
            </a:r>
            <a:r>
              <a:rPr lang="it-IT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SimSun"/>
              </a:rPr>
              <a:t>
</a:t>
            </a:r>
            <a:endParaRPr/>
          </a:p>
        </p:txBody>
      </p:sp>
      <p:graphicFrame>
        <p:nvGraphicFramePr>
          <p:cNvPr id="233" name="Table 2"/>
          <p:cNvGraphicFramePr/>
          <p:nvPr/>
        </p:nvGraphicFramePr>
        <p:xfrm>
          <a:off x="739080" y="1177560"/>
          <a:ext cx="10612440" cy="5412960"/>
        </p:xfrm>
        <a:graphic>
          <a:graphicData uri="http://schemas.openxmlformats.org/drawingml/2006/table">
            <a:tbl>
              <a:tblPr/>
              <a:tblGrid>
                <a:gridCol w="10612440"/>
              </a:tblGrid>
              <a:tr h="5412960">
                <a:tc>
                  <a:txBody>
                    <a:bodyPr lIns="10800" rIns="10800" tIns="0" bIns="0" anchor="ctr"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Creare un itinerario/breve tour per la valorizzazione di un territorio con potenzialità turistica inespressa o di una meta turistica (pagina Facebook, brochure, etc.)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2) Creare una campagna di sensibilizzazione per la popolazione del Comune sul tema: “Il rifiuto che diventa risorsa”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3) Valorizzare un museo/una sala per concerti/una biblioteca/un parco/una palestra… sollecitando un determinato target (giovani, famiglie, anziani, …) alla fruizione di tali spazi/servizi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4) Creare un artefatto (Fumetto/Video) che spieghi ai ragazzi più giovani il valore del consumo responsabile, del risparmio, ...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5) Creare un evento/ una campagna di sensibilizzazione contro la fame nel mondo, l’uso dell’alcool,….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6) Predisporre un’intervista/videointervista ad un personaggio famoso (storico/letterario/…)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9) Progettare uno spazio di aggregazione giovanile</a:t>
                      </a:r>
                      <a:endParaRPr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it-IT" sz="1600" spc="-1" strike="noStrike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SimSun"/>
                        </a:rPr>
                        <a:t>10) Creare un video che promuova  una serie di attività che incrementino il benessere (self service bio/sport/escursioni/sportelli di ascolto tra pari/peer support/psicologia di emergenza/….) </a:t>
                      </a:r>
                      <a:endParaRPr/>
                    </a:p>
                  </a:txBody>
                  <a:tcPr marL="10800" marR="108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58" dur="indefinite" restart="never" nodeType="tmRoot">
          <p:childTnLst>
            <p:seq>
              <p:cTn id="59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1523880" y="0"/>
            <a:ext cx="9143640" cy="705960"/>
          </a:xfrm>
          <a:prstGeom prst="rect">
            <a:avLst/>
          </a:prstGeom>
          <a:solidFill>
            <a:srgbClr val="002060"/>
          </a:solidFill>
          <a:ln>
            <a:solidFill>
              <a:srgbClr val="5b9bd5"/>
            </a:solidFill>
          </a:ln>
        </p:spPr>
        <p:txBody>
          <a:bodyPr anchor="ctr"/>
          <a:p>
            <a:pPr>
              <a:lnSpc>
                <a:spcPct val="100000"/>
              </a:lnSpc>
            </a:pPr>
            <a:r>
              <a:rPr b="1" lang="it-IT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SCUOLA PRIMARIA -  </a:t>
            </a:r>
            <a:r>
              <a:rPr lang="it-IT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 </a:t>
            </a:r>
            <a:r>
              <a:rPr b="1" lang="it-IT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FOCUS FORMATIVO -MOTIVARE UN EVENTO SIGNIFICATIVO </a:t>
            </a:r>
            <a:endParaRPr/>
          </a:p>
        </p:txBody>
      </p:sp>
      <p:sp>
        <p:nvSpPr>
          <p:cNvPr id="165" name="TextShape 2"/>
          <p:cNvSpPr txBox="1"/>
          <p:nvPr/>
        </p:nvSpPr>
        <p:spPr>
          <a:xfrm>
            <a:off x="1774800" y="2997360"/>
            <a:ext cx="8229240" cy="33112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Descrizione del compito</a:t>
            </a:r>
            <a:endParaRPr/>
          </a:p>
          <a:p>
            <a:pPr marL="228600" indent="-228240">
              <a:lnSpc>
                <a:spcPct val="100000"/>
              </a:lnSpc>
              <a:buFont typeface="Arial"/>
              <a:buChar char="•"/>
            </a:pPr>
            <a:r>
              <a:rPr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 mese prossimo la classe  si recherà a visitare il parco delle incisioni rupestri. È un evento importante al quale tutti  i compagni sono molto interessati.</a:t>
            </a:r>
            <a:endParaRPr/>
          </a:p>
          <a:p>
            <a:pPr marL="228600" indent="-228240">
              <a:lnSpc>
                <a:spcPct val="100000"/>
              </a:lnSpc>
              <a:buFont typeface="Arial"/>
              <a:buChar char="•"/>
            </a:pPr>
            <a:r>
              <a:rPr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 il computer, usando Word oppure Power Point, dovrai costruire una semplice presentazione della visita che faccia venir voglia anche ad altri compagni di andare a visitare il parco.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6" name="CustomShape 3"/>
          <p:cNvSpPr/>
          <p:nvPr/>
        </p:nvSpPr>
        <p:spPr>
          <a:xfrm>
            <a:off x="1536840" y="692280"/>
            <a:ext cx="9143640" cy="228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COMPITO:  </a:t>
            </a:r>
            <a:r>
              <a:rPr b="1" lang="it-IT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PREPARAZIONE DI UNA VISITA DIDATTICA. UTILIZZARE IL COMPUTER PER RACCOGLIERE E ORGANIZZARE INFORMAZIONI SUL PARCO DELLE INCISIONI RUPESTRI ….CHE LA CLASSE ANDRA’ A VISITARE. </a:t>
            </a:r>
            <a:endParaRPr/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PRODOTTO FINALE</a:t>
            </a:r>
            <a:r>
              <a:rPr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-</a:t>
            </a:r>
            <a:r>
              <a:rPr b="1" lang="it-IT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Una sintetica anticipazione della visita da illustrare ai compagni</a:t>
            </a:r>
            <a:endParaRPr/>
          </a:p>
        </p:txBody>
      </p:sp>
      <p:sp>
        <p:nvSpPr>
          <p:cNvPr id="167" name="TextShape 4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Ferraboschi - Sacchella </a:t>
            </a:r>
            <a:endParaRPr/>
          </a:p>
        </p:txBody>
      </p:sp>
      <p:sp>
        <p:nvSpPr>
          <p:cNvPr id="168" name="TextShape 5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DD367361-7A1B-4931-AA04-B00A16C8EBD2}" type="slidenum">
              <a:rPr lang="it-IT" sz="1200" spc="-1" strike="noStrike">
                <a:solidFill>
                  <a:srgbClr val="89898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&lt;numero&gt;</a:t>
            </a:fld>
            <a:endParaRPr/>
          </a:p>
        </p:txBody>
      </p:sp>
      <p:sp>
        <p:nvSpPr>
          <p:cNvPr id="169" name="TextShape 6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01/08/17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Castoldi</a:t>
            </a:r>
            <a:endParaRPr/>
          </a:p>
        </p:txBody>
      </p:sp>
      <p:sp>
        <p:nvSpPr>
          <p:cNvPr id="171" name="TextShape 2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F696C298-616F-46F8-9B50-473641F88A23}" type="slidenum">
              <a:rPr lang="it-IT" sz="1200" spc="-1" strike="noStrike">
                <a:solidFill>
                  <a:srgbClr val="89898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&lt;numero&gt;</a:t>
            </a:fld>
            <a:endParaRPr/>
          </a:p>
        </p:txBody>
      </p:sp>
      <p:sp>
        <p:nvSpPr>
          <p:cNvPr id="172" name="TextShape 3"/>
          <p:cNvSpPr txBox="1"/>
          <p:nvPr/>
        </p:nvSpPr>
        <p:spPr>
          <a:xfrm>
            <a:off x="1981080" y="1125360"/>
            <a:ext cx="8229240" cy="5398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/>
          <a:p>
            <a:pPr marL="533520" indent="-533160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Descrizione del compito ed articolazione:</a:t>
            </a:r>
            <a:r>
              <a:rPr b="1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	</a:t>
            </a:r>
            <a:endParaRPr/>
          </a:p>
          <a:p>
            <a:pPr marL="533520" indent="-533160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(termine scuola secondaria 1° grado)</a:t>
            </a:r>
            <a:endParaRPr/>
          </a:p>
          <a:p>
            <a:pPr marL="533520" indent="-533160">
              <a:lnSpc>
                <a:spcPct val="100000"/>
              </a:lnSpc>
            </a:pPr>
            <a:endParaRPr/>
          </a:p>
          <a:p>
            <a:pPr marL="533520" indent="-533160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“</a:t>
            </a:r>
            <a:r>
              <a:rPr b="1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Prepara il materiale informativo per una giornata d’istituto dedicata alla celebrazione del 25 aprile”</a:t>
            </a:r>
            <a:endParaRPr/>
          </a:p>
          <a:p>
            <a:pPr marL="533520" indent="-533160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Ogni allievo deve ricercare del materiale informativo in base alle conoscenze studiate ed ai propri interessi</a:t>
            </a:r>
            <a:endParaRPr/>
          </a:p>
          <a:p>
            <a:pPr marL="533520" indent="-533160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In classe, con l’aiuto dell’insegnante, ogni gruppo individua l’ambito della propria ricerca (ricostruzione di fatti storici, raccolta di dati statistici, interviste, ecc.)</a:t>
            </a:r>
            <a:endParaRPr/>
          </a:p>
          <a:p>
            <a:pPr marL="533520" indent="-533160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Ogni gruppo seleziona il materiale in base all’argomento individuato</a:t>
            </a:r>
            <a:endParaRPr/>
          </a:p>
          <a:p>
            <a:pPr marL="533520" indent="-533160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Ogni gruppo prepara il proprio documento e lo presenta alla classe </a:t>
            </a:r>
            <a:endParaRPr/>
          </a:p>
        </p:txBody>
      </p:sp>
      <p:sp>
        <p:nvSpPr>
          <p:cNvPr id="173" name="CustomShape 4"/>
          <p:cNvSpPr/>
          <p:nvPr/>
        </p:nvSpPr>
        <p:spPr>
          <a:xfrm>
            <a:off x="1811160" y="189000"/>
            <a:ext cx="8245080" cy="864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lang="it-IT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 Black"/>
                <a:ea typeface="Arial Black"/>
              </a:rPr>
              <a:t>Esempio: analizzare e interpretare dati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>
                <p:childTnLst>
                  <p:par>
                    <p:cTn id="7" nodeType="clickEffect" fill="hold">
                      <p:stCondLst>
                        <p:cond delay="indefinite"/>
                      </p:stCondLst>
                      <p:childTnLst>
                        <p:par>
                          <p:cTn id="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nodeType="clickEffect" fill="hold">
                      <p:stCondLst>
                        <p:cond delay="indefinite"/>
                      </p:stCondLst>
                      <p:childTnLst>
                        <p:par>
                          <p:cTn id="13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4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1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nodeType="clickEffect" fill="hold">
                      <p:stCondLst>
                        <p:cond delay="indefinite"/>
                      </p:stCondLst>
                      <p:childTnLst>
                        <p:par>
                          <p:cTn id="1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1" dur="500"/>
                                        <p:tgtEl>
                                          <p:spTgt spid="172">
                                            <p:txEl>
                                              <p:pRg st="0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nodeType="afterEffect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nodeType="after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43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5" dur="500"/>
                                        <p:tgtEl>
                                          <p:spTgt spid="172">
                                            <p:txEl>
                                              <p:pRg st="43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nodeType="afterEffect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nodeType="after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81" end="18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29" dur="500"/>
                                        <p:tgtEl>
                                          <p:spTgt spid="172">
                                            <p:txEl>
                                              <p:pRg st="81" end="18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nodeType="afterEffect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nodeType="after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185" end="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3" dur="500"/>
                                        <p:tgtEl>
                                          <p:spTgt spid="172">
                                            <p:txEl>
                                              <p:pRg st="185" end="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nodeType="afterEffect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nodeType="after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295" end="4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37" dur="500"/>
                                        <p:tgtEl>
                                          <p:spTgt spid="172">
                                            <p:txEl>
                                              <p:pRg st="295" end="46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nodeType="afterEffect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nodeType="after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468" end="5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41" dur="500"/>
                                        <p:tgtEl>
                                          <p:spTgt spid="172">
                                            <p:txEl>
                                              <p:pRg st="468" end="53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nodeType="afterEffect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nodeType="afterEffect" fill="hold" presetClass="entr" presetID="5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>
                                            <p:txEl>
                                              <p:pRg st="537" end="60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heckerboard(across)" transition="in">
                                      <p:cBhvr additive="repl">
                                        <p:cTn id="45" dur="500"/>
                                        <p:tgtEl>
                                          <p:spTgt spid="172">
                                            <p:txEl>
                                              <p:pRg st="537" end="60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CustomShape 1"/>
          <p:cNvSpPr/>
          <p:nvPr/>
        </p:nvSpPr>
        <p:spPr>
          <a:xfrm>
            <a:off x="1523880" y="987480"/>
            <a:ext cx="9143640" cy="2559240"/>
          </a:xfrm>
          <a:prstGeom prst="rect">
            <a:avLst/>
          </a:prstGeom>
          <a:solidFill>
            <a:schemeClr val="bg1"/>
          </a:solidFill>
          <a:ln w="9360">
            <a:solidFill>
              <a:schemeClr val="bg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PROBLEMA DA RISOLVERE</a:t>
            </a:r>
            <a:endParaRPr/>
          </a:p>
          <a:p>
            <a:pPr algn="ctr">
              <a:lnSpc>
                <a:spcPct val="100000"/>
              </a:lnSpc>
            </a:pPr>
            <a:r>
              <a:rPr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 Consiglio di classe della…  2^ ….…..  ha deciso di lasciare ai ragazzi la possibilità di cambiare la disposizione dei banchi in un’ottica di miglioramento per tutti e  tenendo conto dei vincoli strutturali, economici, normativi, temporali, dimensionali.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(lavoro a coppie o a gruppi di tre</a:t>
            </a:r>
            <a:r>
              <a:rPr b="1" lang="it-IT" sz="1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)</a:t>
            </a:r>
            <a:endParaRPr/>
          </a:p>
        </p:txBody>
      </p:sp>
      <p:sp>
        <p:nvSpPr>
          <p:cNvPr id="175" name="CustomShape 2"/>
          <p:cNvSpPr/>
          <p:nvPr/>
        </p:nvSpPr>
        <p:spPr>
          <a:xfrm>
            <a:off x="1881360" y="4357800"/>
            <a:ext cx="8572320" cy="1461960"/>
          </a:xfrm>
          <a:prstGeom prst="rect">
            <a:avLst/>
          </a:prstGeom>
          <a:solidFill>
            <a:schemeClr val="bg1"/>
          </a:solidFill>
          <a:ln w="9360">
            <a:solidFill>
              <a:schemeClr val="bg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720">
              <a:lnSpc>
                <a:spcPct val="100000"/>
              </a:lnSpc>
              <a:buFont typeface="StarSymbol"/>
              <a:buAutoNum type="arabicPeriod"/>
            </a:pPr>
            <a:r>
              <a:rPr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Rendere più agevoli gli spostamenti di tutti all’interno dell’aula. </a:t>
            </a:r>
            <a:endParaRPr/>
          </a:p>
          <a:p>
            <a:pPr marL="343080" indent="-342720">
              <a:lnSpc>
                <a:spcPct val="100000"/>
              </a:lnSpc>
              <a:buFont typeface="StarSymbol"/>
              <a:buAutoNum type="arabicPeriod"/>
            </a:pPr>
            <a:r>
              <a:rPr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Favorire la visione della lavagna a tutti.</a:t>
            </a:r>
            <a:endParaRPr/>
          </a:p>
          <a:p>
            <a:pPr marL="343080" indent="-342720">
              <a:lnSpc>
                <a:spcPct val="100000"/>
              </a:lnSpc>
              <a:buFont typeface="StarSymbol"/>
              <a:buAutoNum type="arabicPeriod"/>
            </a:pPr>
            <a:r>
              <a:rPr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Aumentare l’attenzione di tutti.</a:t>
            </a:r>
            <a:endParaRPr/>
          </a:p>
          <a:p>
            <a:pPr marL="343080" indent="-342720">
              <a:lnSpc>
                <a:spcPct val="100000"/>
              </a:lnSpc>
              <a:buFont typeface="StarSymbol"/>
              <a:buAutoNum type="arabicPeriod"/>
            </a:pPr>
            <a:r>
              <a:rPr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Favorire lo spostamento agevole per i lavori di gruppo…..ecc….</a:t>
            </a:r>
            <a:endParaRPr/>
          </a:p>
          <a:p>
            <a:pPr marL="343080" indent="-342720">
              <a:lnSpc>
                <a:spcPct val="100000"/>
              </a:lnSpc>
            </a:pPr>
            <a:r>
              <a:rPr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</a:t>
            </a:r>
            <a:endParaRPr/>
          </a:p>
        </p:txBody>
      </p:sp>
      <p:sp>
        <p:nvSpPr>
          <p:cNvPr id="176" name="Line 3"/>
          <p:cNvSpPr/>
          <p:nvPr/>
        </p:nvSpPr>
        <p:spPr>
          <a:xfrm>
            <a:off x="5952960" y="3643200"/>
            <a:ext cx="0" cy="380880"/>
          </a:xfrm>
          <a:prstGeom prst="line">
            <a:avLst/>
          </a:prstGeom>
          <a:ln w="38160">
            <a:solidFill>
              <a:schemeClr val="tx1"/>
            </a:solidFill>
            <a:round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CustomShape 4"/>
          <p:cNvSpPr/>
          <p:nvPr/>
        </p:nvSpPr>
        <p:spPr>
          <a:xfrm>
            <a:off x="1487520" y="214200"/>
            <a:ext cx="9143640" cy="837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it-IT" sz="3600" spc="-1" strike="noStrike" cap="all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competenza trasversale:  PROGETTARE</a:t>
            </a:r>
            <a:r>
              <a:rPr b="1" lang="it-IT" sz="3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/>
          </a:p>
        </p:txBody>
      </p:sp>
    </p:spTree>
  </p:cSld>
  <p:timing>
    <p:tnLst>
      <p:par>
        <p:cTn id="46" dur="indefinite" restart="never" nodeType="tmRoot">
          <p:childTnLst>
            <p:seq>
              <p:cTn id="47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1676520" y="228600"/>
            <a:ext cx="8838720" cy="6476760"/>
          </a:xfrm>
          <a:prstGeom prst="rect">
            <a:avLst/>
          </a:prstGeom>
          <a:blipFill>
            <a:blip r:embed="rId1"/>
            <a:tile/>
          </a:blipFill>
          <a:ln w="9360">
            <a:solidFill>
              <a:schemeClr val="tx1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Line 2"/>
          <p:cNvSpPr/>
          <p:nvPr/>
        </p:nvSpPr>
        <p:spPr>
          <a:xfrm>
            <a:off x="3124080" y="228600"/>
            <a:ext cx="0" cy="64767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Line 3"/>
          <p:cNvSpPr/>
          <p:nvPr/>
        </p:nvSpPr>
        <p:spPr>
          <a:xfrm>
            <a:off x="5029200" y="228600"/>
            <a:ext cx="0" cy="640080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1" name="Line 4"/>
          <p:cNvSpPr/>
          <p:nvPr/>
        </p:nvSpPr>
        <p:spPr>
          <a:xfrm>
            <a:off x="1676160" y="914400"/>
            <a:ext cx="88394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82" name="CustomShape 5"/>
          <p:cNvSpPr/>
          <p:nvPr/>
        </p:nvSpPr>
        <p:spPr>
          <a:xfrm>
            <a:off x="1752480" y="260280"/>
            <a:ext cx="1294920" cy="639000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Dimensioni</a:t>
            </a: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/>
          </a:p>
        </p:txBody>
      </p:sp>
      <p:sp>
        <p:nvSpPr>
          <p:cNvPr id="183" name="CustomShape 6"/>
          <p:cNvSpPr/>
          <p:nvPr/>
        </p:nvSpPr>
        <p:spPr>
          <a:xfrm>
            <a:off x="3505320" y="260280"/>
            <a:ext cx="1218960" cy="639000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Criteri</a:t>
            </a: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/>
          </a:p>
        </p:txBody>
      </p:sp>
      <p:sp>
        <p:nvSpPr>
          <p:cNvPr id="184" name="CustomShape 7"/>
          <p:cNvSpPr/>
          <p:nvPr/>
        </p:nvSpPr>
        <p:spPr>
          <a:xfrm>
            <a:off x="5257800" y="260280"/>
            <a:ext cx="1294920" cy="639000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Livello pieno</a:t>
            </a:r>
            <a:endParaRPr/>
          </a:p>
        </p:txBody>
      </p:sp>
      <p:sp>
        <p:nvSpPr>
          <p:cNvPr id="185" name="CustomShape 8"/>
          <p:cNvSpPr/>
          <p:nvPr/>
        </p:nvSpPr>
        <p:spPr>
          <a:xfrm>
            <a:off x="1722600" y="1008000"/>
            <a:ext cx="1277640" cy="91332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Uso strumenti</a:t>
            </a: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/>
          </a:p>
        </p:txBody>
      </p:sp>
      <p:sp>
        <p:nvSpPr>
          <p:cNvPr id="186" name="CustomShape 9"/>
          <p:cNvSpPr/>
          <p:nvPr/>
        </p:nvSpPr>
        <p:spPr>
          <a:xfrm>
            <a:off x="1703520" y="2305080"/>
            <a:ext cx="1326960" cy="91332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Uso del tempo</a:t>
            </a: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/>
          </a:p>
        </p:txBody>
      </p:sp>
      <p:sp>
        <p:nvSpPr>
          <p:cNvPr id="187" name="CustomShape 10"/>
          <p:cNvSpPr/>
          <p:nvPr/>
        </p:nvSpPr>
        <p:spPr>
          <a:xfrm>
            <a:off x="1752480" y="5365800"/>
            <a:ext cx="1218960" cy="639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Uso delle procedure</a:t>
            </a:r>
            <a:endParaRPr/>
          </a:p>
        </p:txBody>
      </p:sp>
      <p:sp>
        <p:nvSpPr>
          <p:cNvPr id="188" name="CustomShape 11"/>
          <p:cNvSpPr/>
          <p:nvPr/>
        </p:nvSpPr>
        <p:spPr>
          <a:xfrm>
            <a:off x="1752480" y="3613320"/>
            <a:ext cx="1294920" cy="91332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Uso delle</a:t>
            </a: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cono- scenze</a:t>
            </a:r>
            <a:endParaRPr/>
          </a:p>
        </p:txBody>
      </p:sp>
      <p:sp>
        <p:nvSpPr>
          <p:cNvPr id="189" name="Line 12"/>
          <p:cNvSpPr/>
          <p:nvPr/>
        </p:nvSpPr>
        <p:spPr>
          <a:xfrm>
            <a:off x="1676160" y="2286000"/>
            <a:ext cx="88394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0" name="Line 13"/>
          <p:cNvSpPr/>
          <p:nvPr/>
        </p:nvSpPr>
        <p:spPr>
          <a:xfrm>
            <a:off x="1676160" y="3200400"/>
            <a:ext cx="88394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1" name="Line 14"/>
          <p:cNvSpPr/>
          <p:nvPr/>
        </p:nvSpPr>
        <p:spPr>
          <a:xfrm>
            <a:off x="1676160" y="4876560"/>
            <a:ext cx="8839440" cy="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2" name="Line 15"/>
          <p:cNvSpPr/>
          <p:nvPr/>
        </p:nvSpPr>
        <p:spPr>
          <a:xfrm>
            <a:off x="6858000" y="228600"/>
            <a:ext cx="0" cy="64767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CustomShape 16"/>
          <p:cNvSpPr/>
          <p:nvPr/>
        </p:nvSpPr>
        <p:spPr>
          <a:xfrm>
            <a:off x="3079800" y="2268360"/>
            <a:ext cx="1788840" cy="100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°Capacità di monitorare i 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risultati nelle varie fasi 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lavorative in base a 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importanza, urgenza, 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priorità ecc.</a:t>
            </a:r>
            <a:endParaRPr/>
          </a:p>
        </p:txBody>
      </p:sp>
      <p:sp>
        <p:nvSpPr>
          <p:cNvPr id="194" name="CustomShape 17"/>
          <p:cNvSpPr/>
          <p:nvPr/>
        </p:nvSpPr>
        <p:spPr>
          <a:xfrm>
            <a:off x="3071880" y="836640"/>
            <a:ext cx="2015640" cy="136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°capacità di usare gli strumenti del disegno tecnico  e di misura.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°capacità di usare strumenti 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audiovisivi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°Capacità di usare strumenti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multimediali.</a:t>
            </a:r>
            <a:endParaRPr/>
          </a:p>
        </p:txBody>
      </p:sp>
      <p:sp>
        <p:nvSpPr>
          <p:cNvPr id="195" name="CustomShape 18"/>
          <p:cNvSpPr/>
          <p:nvPr/>
        </p:nvSpPr>
        <p:spPr>
          <a:xfrm>
            <a:off x="3040200" y="3505320"/>
            <a:ext cx="1976040" cy="118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 applicare le conoscenze di   geometria piana.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Sa applicare le scale di 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riduzione.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Sa applicare le conoscenze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matematiche.</a:t>
            </a:r>
            <a:endParaRPr/>
          </a:p>
        </p:txBody>
      </p:sp>
      <p:sp>
        <p:nvSpPr>
          <p:cNvPr id="196" name="CustomShape 19"/>
          <p:cNvSpPr/>
          <p:nvPr/>
        </p:nvSpPr>
        <p:spPr>
          <a:xfrm>
            <a:off x="3079800" y="4797360"/>
            <a:ext cx="1936440" cy="209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°capacità di osservare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°capacità di analizzare i vincoli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°capacità di raccogliere tabulare ed elaborare dati.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°capacità di formulare ipotesi di soluzione.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°Capacità di comunicare 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attraverso l’uso di tecniche 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grafiche e di omunicazione 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33cc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multimediale.</a:t>
            </a:r>
            <a:endParaRPr/>
          </a:p>
        </p:txBody>
      </p:sp>
      <p:sp>
        <p:nvSpPr>
          <p:cNvPr id="197" name="CustomShape 20"/>
          <p:cNvSpPr/>
          <p:nvPr/>
        </p:nvSpPr>
        <p:spPr>
          <a:xfrm>
            <a:off x="5715000" y="914400"/>
            <a:ext cx="183960" cy="24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8" name="CustomShape 21"/>
          <p:cNvSpPr/>
          <p:nvPr/>
        </p:nvSpPr>
        <p:spPr>
          <a:xfrm>
            <a:off x="5775480" y="896760"/>
            <a:ext cx="183960" cy="244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9" name="CustomShape 22"/>
          <p:cNvSpPr/>
          <p:nvPr/>
        </p:nvSpPr>
        <p:spPr>
          <a:xfrm>
            <a:off x="7162920" y="260280"/>
            <a:ext cx="1294920" cy="639000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Livello adeguato</a:t>
            </a:r>
            <a:endParaRPr/>
          </a:p>
        </p:txBody>
      </p:sp>
      <p:sp>
        <p:nvSpPr>
          <p:cNvPr id="200" name="CustomShape 23"/>
          <p:cNvSpPr/>
          <p:nvPr/>
        </p:nvSpPr>
        <p:spPr>
          <a:xfrm>
            <a:off x="8991720" y="260280"/>
            <a:ext cx="1294920" cy="639000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Livello parziale</a:t>
            </a:r>
            <a:endParaRPr/>
          </a:p>
        </p:txBody>
      </p:sp>
      <p:sp>
        <p:nvSpPr>
          <p:cNvPr id="201" name="Line 24"/>
          <p:cNvSpPr/>
          <p:nvPr/>
        </p:nvSpPr>
        <p:spPr>
          <a:xfrm>
            <a:off x="8762760" y="228600"/>
            <a:ext cx="0" cy="6476760"/>
          </a:xfrm>
          <a:prstGeom prst="line">
            <a:avLst/>
          </a:prstGeom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CustomShape 25"/>
          <p:cNvSpPr/>
          <p:nvPr/>
        </p:nvSpPr>
        <p:spPr>
          <a:xfrm>
            <a:off x="4943520" y="907920"/>
            <a:ext cx="2015640" cy="136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°Ha scelto  una gran varietà di strumenti e materiali per la realizzazione del progetto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sia della scuola che personali. Il lavoro prodotto è completo preciso e ordinato. </a:t>
            </a:r>
            <a:endParaRPr/>
          </a:p>
        </p:txBody>
      </p:sp>
      <p:sp>
        <p:nvSpPr>
          <p:cNvPr id="203" name="CustomShape 26"/>
          <p:cNvSpPr/>
          <p:nvPr/>
        </p:nvSpPr>
        <p:spPr>
          <a:xfrm>
            <a:off x="6816600" y="836640"/>
            <a:ext cx="2015640" cy="1368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°Ha scelto un discreto n.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di strumenti e materiali adeguati per la realizzazione del progetto sia della scuola sia personali.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 lavoro è incompleto in alcune parti o poco preciso.</a:t>
            </a:r>
            <a:endParaRPr/>
          </a:p>
        </p:txBody>
      </p:sp>
      <p:sp>
        <p:nvSpPr>
          <p:cNvPr id="204" name="CustomShape 27"/>
          <p:cNvSpPr/>
          <p:nvPr/>
        </p:nvSpPr>
        <p:spPr>
          <a:xfrm>
            <a:off x="8763120" y="836640"/>
            <a:ext cx="1904760" cy="1550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°Ha scelto un  numero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piuttosto limitato di strumenti e materiali adeguati per la realizzazione del progetto.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Il lavoro è incompleto, poco preciso e poco ordinato.</a:t>
            </a:r>
            <a:endParaRPr/>
          </a:p>
        </p:txBody>
      </p:sp>
      <p:sp>
        <p:nvSpPr>
          <p:cNvPr id="205" name="CustomShape 28"/>
          <p:cNvSpPr/>
          <p:nvPr/>
        </p:nvSpPr>
        <p:spPr>
          <a:xfrm>
            <a:off x="4952880" y="2205000"/>
            <a:ext cx="2079360" cy="118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°Ha tempificato e monitorato l’ attività delle singole fasi ed ha presentato il lavoro nei tempi stabiliti.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°Ha stabilito un tempo adeguato per la presentaz.</a:t>
            </a:r>
            <a:endParaRPr/>
          </a:p>
        </p:txBody>
      </p:sp>
      <p:sp>
        <p:nvSpPr>
          <p:cNvPr id="206" name="CustomShape 29"/>
          <p:cNvSpPr/>
          <p:nvPr/>
        </p:nvSpPr>
        <p:spPr>
          <a:xfrm>
            <a:off x="6853320" y="2205000"/>
            <a:ext cx="1979280" cy="100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°Ha presentato il lavoro nei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tempi stabiliti.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°Ha stabilito un tempo non adeguato per la comunicazione.</a:t>
            </a:r>
            <a:endParaRPr/>
          </a:p>
        </p:txBody>
      </p:sp>
      <p:sp>
        <p:nvSpPr>
          <p:cNvPr id="207" name="CustomShape 30"/>
          <p:cNvSpPr/>
          <p:nvPr/>
        </p:nvSpPr>
        <p:spPr>
          <a:xfrm>
            <a:off x="8699760" y="2276640"/>
            <a:ext cx="2046600" cy="100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°Non ha tempificato in modo 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adeguato l’attività.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°Ha stabilito un tempo non 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adeguato per la 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comunicazione.</a:t>
            </a:r>
            <a:endParaRPr/>
          </a:p>
        </p:txBody>
      </p:sp>
      <p:sp>
        <p:nvSpPr>
          <p:cNvPr id="208" name="CustomShape 31"/>
          <p:cNvSpPr/>
          <p:nvPr/>
        </p:nvSpPr>
        <p:spPr>
          <a:xfrm>
            <a:off x="5029200" y="3565440"/>
            <a:ext cx="1787040" cy="1002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°Ha saputo selezionare tutte le conoscenze, informazioni utili per 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soluzione del problema.</a:t>
            </a:r>
            <a:endParaRPr/>
          </a:p>
        </p:txBody>
      </p:sp>
      <p:sp>
        <p:nvSpPr>
          <p:cNvPr id="209" name="CustomShape 32"/>
          <p:cNvSpPr/>
          <p:nvPr/>
        </p:nvSpPr>
        <p:spPr>
          <a:xfrm>
            <a:off x="6929280" y="3505320"/>
            <a:ext cx="1687320" cy="118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°Ha saputo selezionare gran parte 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delle conoscenze e informazioni utili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per la soluzione del problema.</a:t>
            </a:r>
            <a:endParaRPr/>
          </a:p>
        </p:txBody>
      </p:sp>
      <p:sp>
        <p:nvSpPr>
          <p:cNvPr id="210" name="CustomShape 33"/>
          <p:cNvSpPr/>
          <p:nvPr/>
        </p:nvSpPr>
        <p:spPr>
          <a:xfrm>
            <a:off x="8771760" y="3505320"/>
            <a:ext cx="1912320" cy="118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°Non ha saputo selezionare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conoscenze adeguate e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informazioni utili per la </a:t>
            </a:r>
            <a:endParaRPr/>
          </a:p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soluzione del problema.</a:t>
            </a:r>
            <a:endParaRPr/>
          </a:p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Ha selezionato conoscenze </a:t>
            </a:r>
            <a:endParaRPr/>
          </a:p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non sempre pertinenti</a:t>
            </a:r>
            <a:endParaRPr/>
          </a:p>
        </p:txBody>
      </p:sp>
      <p:sp>
        <p:nvSpPr>
          <p:cNvPr id="211" name="CustomShape 34"/>
          <p:cNvSpPr/>
          <p:nvPr/>
        </p:nvSpPr>
        <p:spPr>
          <a:xfrm>
            <a:off x="5016600" y="4797360"/>
            <a:ext cx="1871280" cy="191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°Ha saputo  valutare e considerare i vincoli di partenza.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°Ha saputo selezionare l’ipotesi di soluzione più adeguata e funzionale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°Ha presentato il progetto utilizzando diverse modalità di 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comunicazione </a:t>
            </a:r>
            <a:endParaRPr/>
          </a:p>
        </p:txBody>
      </p:sp>
      <p:sp>
        <p:nvSpPr>
          <p:cNvPr id="212" name="CustomShape 35"/>
          <p:cNvSpPr/>
          <p:nvPr/>
        </p:nvSpPr>
        <p:spPr>
          <a:xfrm>
            <a:off x="6816600" y="4915080"/>
            <a:ext cx="2015640" cy="1733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°Ha saputo  valutare e considerare la maggior parte dei vincoli di partenza.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°Ha fornito una soluzione 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abbastanza  adeguata.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°Ha presentato il progetto utilizzando  almeno due  modalità di 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comunicazione. </a:t>
            </a:r>
            <a:endParaRPr/>
          </a:p>
        </p:txBody>
      </p:sp>
      <p:sp>
        <p:nvSpPr>
          <p:cNvPr id="213" name="CustomShape 36"/>
          <p:cNvSpPr/>
          <p:nvPr/>
        </p:nvSpPr>
        <p:spPr>
          <a:xfrm>
            <a:off x="8724960" y="4797360"/>
            <a:ext cx="1942920" cy="1733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°Ha saputo  considerare almeno un paio di  vincoli di partenza.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°Ha presentato una soluzione.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r>
              <a:rPr b="1" lang="it-IT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°Ha presentato il progetto utilizzando una sola  modalità di comunicazione (operativa)</a:t>
            </a:r>
            <a:endParaRPr/>
          </a:p>
        </p:txBody>
      </p:sp>
      <p:sp>
        <p:nvSpPr>
          <p:cNvPr id="214" name="CustomShape 37"/>
          <p:cNvSpPr/>
          <p:nvPr/>
        </p:nvSpPr>
        <p:spPr>
          <a:xfrm>
            <a:off x="1487520" y="-27000"/>
            <a:ext cx="9143640" cy="2617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it-IT" sz="2000" spc="-1" strike="noStrike" cap="all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PROGETTARE: RUBRICA VALUTATIVA</a:t>
            </a:r>
            <a:r>
              <a:rPr b="1" lang="it-IT" sz="20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
</a:t>
            </a:r>
            <a:endParaRPr/>
          </a:p>
        </p:txBody>
      </p:sp>
    </p:spTree>
  </p:cSld>
  <p:timing>
    <p:tnLst>
      <p:par>
        <p:cTn id="48" dur="indefinite" restart="never" nodeType="tmRoot">
          <p:childTnLst>
            <p:seq>
              <p:cTn id="49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1919160" y="1557360"/>
            <a:ext cx="8424360" cy="5209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“</a:t>
            </a:r>
            <a:r>
              <a:rPr b="1" lang="it-IT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 PAESE SICURO: INTERVISTA AL SINDACO”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– </a:t>
            </a:r>
            <a:r>
              <a:rPr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Formulare una serie di domande per un’intervista al sindaco relativa alla viabilità e alla sicurezza sulle strade del paese con particolare riferimento a via …… e all’uscita dell’edificio scolastico.</a:t>
            </a:r>
            <a:endParaRPr/>
          </a:p>
          <a:p>
            <a:pPr>
              <a:lnSpc>
                <a:spcPct val="100000"/>
              </a:lnSpc>
            </a:pPr>
            <a:r>
              <a:rPr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– </a:t>
            </a:r>
            <a:r>
              <a:rPr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Elaborare un articolo relativo all’intervista da pubblicare sul giornalino della scuola e su quello comunale.</a:t>
            </a:r>
            <a:endParaRPr/>
          </a:p>
          <a:p>
            <a:pPr>
              <a:lnSpc>
                <a:spcPct val="100000"/>
              </a:lnSpc>
            </a:pPr>
            <a:r>
              <a:rPr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– </a:t>
            </a:r>
            <a:r>
              <a:rPr lang="it-IT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Scrivere una lettera a una scuola amica per raccontare l’esperienza vissuta.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16" name="TextShape 2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lang="it-IT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Compito di prestazione </a:t>
            </a:r>
            <a:r>
              <a:rPr lang="it-IT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
</a:t>
            </a:r>
            <a:r>
              <a:rPr lang="it-IT" sz="27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(scuola secondaria 1^ grado)</a:t>
            </a:r>
            <a:endParaRPr/>
          </a:p>
        </p:txBody>
      </p:sp>
    </p:spTree>
  </p:cSld>
  <p:timing>
    <p:tnLst>
      <p:par>
        <p:cTn id="50" dur="indefinite" restart="never" nodeType="tmRoot">
          <p:childTnLst>
            <p:seq>
              <p:cTn id="51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CustomShape 1"/>
          <p:cNvSpPr/>
          <p:nvPr/>
        </p:nvSpPr>
        <p:spPr>
          <a:xfrm>
            <a:off x="1528920" y="952920"/>
            <a:ext cx="9143640" cy="4939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0" anchor="ctr"/>
          <a:p>
            <a:pPr algn="ctr">
              <a:lnSpc>
                <a:spcPct val="100000"/>
              </a:lnSpc>
            </a:pPr>
            <a:r>
              <a:rPr b="1" lang="it-IT" sz="20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COMPITO DI  PRESTAZIONE : </a:t>
            </a:r>
            <a:r>
              <a:rPr b="1" lang="it-IT" sz="28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COSTRUZIONE  DI UN  “VADEMECUM” SULLA  NECESSITA’ DI UN  RISPARMIO  IDRICO.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Dinamica dello svolgimento: </a:t>
            </a:r>
            <a:r>
              <a:rPr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in  occasione della Giornata Mondiale dell’Acqua, porre agli alunni alcune domande-stimolo</a:t>
            </a:r>
            <a:endParaRPr/>
          </a:p>
          <a:p>
            <a:pPr>
              <a:lnSpc>
                <a:spcPct val="100000"/>
              </a:lnSpc>
            </a:pPr>
            <a:r>
              <a:rPr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                           </a:t>
            </a:r>
            <a:r>
              <a:rPr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-perché è stata istituita questa giornata?</a:t>
            </a:r>
            <a:endParaRPr/>
          </a:p>
          <a:p>
            <a:pPr>
              <a:lnSpc>
                <a:spcPct val="100000"/>
              </a:lnSpc>
            </a:pPr>
            <a:r>
              <a:rPr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                           </a:t>
            </a:r>
            <a:r>
              <a:rPr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-chi l’ha istituita?</a:t>
            </a:r>
            <a:endParaRPr/>
          </a:p>
          <a:p>
            <a:pPr>
              <a:lnSpc>
                <a:spcPct val="100000"/>
              </a:lnSpc>
            </a:pPr>
            <a:r>
              <a:rPr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                           </a:t>
            </a:r>
            <a:r>
              <a:rPr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-quali misure sono già in atto?</a:t>
            </a:r>
            <a:endParaRPr/>
          </a:p>
          <a:p>
            <a:pPr>
              <a:lnSpc>
                <a:spcPct val="100000"/>
              </a:lnSpc>
            </a:pPr>
            <a:r>
              <a:rPr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                           </a:t>
            </a:r>
            <a:r>
              <a:rPr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-quali conseguenze si prospettano per il futuro del pianeta?</a:t>
            </a:r>
            <a:endParaRPr/>
          </a:p>
          <a:p>
            <a:pPr>
              <a:lnSpc>
                <a:spcPct val="100000"/>
              </a:lnSpc>
            </a:pPr>
            <a:r>
              <a:rPr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Proporre ai ragazzi di ricercare su quotidiani o riviste materiale informativo.</a:t>
            </a:r>
            <a:endParaRPr/>
          </a:p>
          <a:p>
            <a:pPr>
              <a:lnSpc>
                <a:spcPct val="100000"/>
              </a:lnSpc>
            </a:pPr>
            <a:r>
              <a:rPr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In classe lavoro in gruppo:ogni gruppo seleziona il materiale a seconda del tema assegnato e presenterà il risultato del proprio lavoro alla classe.</a:t>
            </a:r>
            <a:endParaRPr/>
          </a:p>
          <a:p>
            <a:pPr>
              <a:lnSpc>
                <a:spcPct val="100000"/>
              </a:lnSpc>
            </a:pPr>
            <a:r>
              <a:rPr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Sintesi collettiva del lavoro svolto da ogni gruppo coordinato dall’insegnante.</a:t>
            </a:r>
            <a:endParaRPr/>
          </a:p>
          <a:p>
            <a:pPr>
              <a:lnSpc>
                <a:spcPct val="100000"/>
              </a:lnSpc>
            </a:pPr>
            <a:r>
              <a:rPr lang="it-IT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Times New Roman"/>
              </a:rPr>
              <a:t>Preparazione , sempre in gruppo, del vademecum, cioè di semplici regole da rispettare  e da proporre alle famiglie.</a:t>
            </a:r>
            <a:endParaRPr/>
          </a:p>
        </p:txBody>
      </p:sp>
      <p:sp>
        <p:nvSpPr>
          <p:cNvPr id="218" name="CustomShape 2"/>
          <p:cNvSpPr/>
          <p:nvPr/>
        </p:nvSpPr>
        <p:spPr>
          <a:xfrm>
            <a:off x="1523880" y="0"/>
            <a:ext cx="9143640" cy="764640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SCUOLA PRIMARIA -  </a:t>
            </a:r>
            <a:r>
              <a:rPr lang="it-IT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 </a:t>
            </a:r>
            <a:r>
              <a:rPr b="1" lang="it-IT" sz="24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FOCUS FORMATIVO –DISPONIBILITA’ ALLA COOPERAZIONE E COLLABORAZIONE – CLASSE QUARTA</a:t>
            </a:r>
            <a:endParaRPr/>
          </a:p>
        </p:txBody>
      </p:sp>
      <p:sp>
        <p:nvSpPr>
          <p:cNvPr id="219" name="TextShape 3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Ferraboschi - Sacchella </a:t>
            </a:r>
            <a:endParaRPr/>
          </a:p>
        </p:txBody>
      </p:sp>
      <p:sp>
        <p:nvSpPr>
          <p:cNvPr id="220" name="TextShape 4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95CF61A6-6756-47E3-BDCE-4F6F31483735}" type="slidenum">
              <a:rPr lang="it-IT" sz="1200" spc="-1" strike="noStrike">
                <a:solidFill>
                  <a:srgbClr val="89898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&lt;numero&gt;</a:t>
            </a:fld>
            <a:endParaRPr/>
          </a:p>
        </p:txBody>
      </p:sp>
      <p:sp>
        <p:nvSpPr>
          <p:cNvPr id="221" name="TextShape 5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01/08/17</a:t>
            </a:r>
            <a:endParaRPr/>
          </a:p>
        </p:txBody>
      </p:sp>
    </p:spTree>
  </p:cSld>
  <p:timing>
    <p:tnLst>
      <p:par>
        <p:cTn id="52" dur="indefinite" restart="never" nodeType="tmRoot">
          <p:childTnLst>
            <p:seq>
              <p:cTn id="53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CustomShape 1"/>
          <p:cNvSpPr/>
          <p:nvPr/>
        </p:nvSpPr>
        <p:spPr>
          <a:xfrm>
            <a:off x="1523880" y="0"/>
            <a:ext cx="9143640" cy="764640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SCUOLA SECONDARIA -  </a:t>
            </a:r>
            <a:r>
              <a:rPr lang="it-IT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 </a:t>
            </a:r>
            <a:r>
              <a:rPr b="1" lang="it-IT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FOCUS FORMATIVO – COLLABORARE E INVENTARE  </a:t>
            </a:r>
            <a:endParaRPr/>
          </a:p>
        </p:txBody>
      </p:sp>
      <p:sp>
        <p:nvSpPr>
          <p:cNvPr id="223" name="CustomShape 2"/>
          <p:cNvSpPr/>
          <p:nvPr/>
        </p:nvSpPr>
        <p:spPr>
          <a:xfrm>
            <a:off x="1847880" y="1268280"/>
            <a:ext cx="8496000" cy="3747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b="1"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COMPITO : </a:t>
            </a:r>
            <a:r>
              <a:rPr b="1" lang="it-IT" sz="3600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CREIAMO L’INNO DELLA CLASSE”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 una base musicale data: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indent="-216000" algn="ctr">
              <a:lnSpc>
                <a:spcPct val="100000"/>
              </a:lnSpc>
              <a:buFont typeface="StarSymbol"/>
              <a:buChar char=""/>
            </a:pPr>
            <a:r>
              <a:rPr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·  inventare il testo,</a:t>
            </a:r>
            <a:endParaRPr/>
          </a:p>
          <a:p>
            <a:pPr indent="-216000" algn="ctr">
              <a:lnSpc>
                <a:spcPct val="100000"/>
              </a:lnSpc>
              <a:buFont typeface="StarSymbol"/>
              <a:buChar char=""/>
            </a:pPr>
            <a:r>
              <a:rPr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·  creare un accompagnamento musicale ritmico,</a:t>
            </a:r>
            <a:endParaRPr/>
          </a:p>
          <a:p>
            <a:pPr indent="-216000" algn="ctr">
              <a:lnSpc>
                <a:spcPct val="100000"/>
              </a:lnSpc>
              <a:buFont typeface="StarSymbol"/>
              <a:buChar char=""/>
            </a:pPr>
            <a:r>
              <a:rPr lang="it-IT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·  trovare dei movimenti.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224" name="TextShape 3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Ferraboschi - Sacchella </a:t>
            </a:r>
            <a:endParaRPr/>
          </a:p>
        </p:txBody>
      </p:sp>
      <p:sp>
        <p:nvSpPr>
          <p:cNvPr id="225" name="TextShape 4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2AA787F5-68EE-487D-BE4B-CE1547FEC3CA}" type="slidenum">
              <a:rPr lang="it-IT" sz="1200" spc="-1" strike="noStrike">
                <a:solidFill>
                  <a:srgbClr val="89898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&lt;numero&gt;</a:t>
            </a:fld>
            <a:endParaRPr/>
          </a:p>
        </p:txBody>
      </p:sp>
      <p:sp>
        <p:nvSpPr>
          <p:cNvPr id="226" name="TextShape 5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01/08/17</a:t>
            </a:r>
            <a:endParaRPr/>
          </a:p>
        </p:txBody>
      </p:sp>
    </p:spTree>
  </p:cSld>
  <p:timing>
    <p:tnLst>
      <p:par>
        <p:cTn id="54" dur="indefinite" restart="never" nodeType="tmRoot">
          <p:childTnLst>
            <p:seq>
              <p:cTn id="55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CustomShape 1"/>
          <p:cNvSpPr/>
          <p:nvPr/>
        </p:nvSpPr>
        <p:spPr>
          <a:xfrm>
            <a:off x="1523880" y="0"/>
            <a:ext cx="9143640" cy="764640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SCUOLA SECONDARIA -  </a:t>
            </a:r>
            <a:r>
              <a:rPr lang="it-IT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 </a:t>
            </a:r>
            <a:r>
              <a:rPr b="1" lang="it-IT" sz="2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FOCUS FORMATIVO –  ORIENTAMENTO  </a:t>
            </a:r>
            <a:endParaRPr/>
          </a:p>
        </p:txBody>
      </p:sp>
      <p:sp>
        <p:nvSpPr>
          <p:cNvPr id="228" name="CustomShape 2"/>
          <p:cNvSpPr/>
          <p:nvPr/>
        </p:nvSpPr>
        <p:spPr>
          <a:xfrm>
            <a:off x="2244600" y="1341360"/>
            <a:ext cx="7703640" cy="291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15000"/>
              </a:lnSpc>
            </a:pPr>
            <a:r>
              <a:rPr b="1" lang="it-IT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COMPITO : PIACERE, MI PRESENTO!</a:t>
            </a:r>
            <a:endParaRPr/>
          </a:p>
          <a:p>
            <a:pPr algn="ctr">
              <a:lnSpc>
                <a:spcPct val="115000"/>
              </a:lnSpc>
            </a:pPr>
            <a:endParaRPr/>
          </a:p>
          <a:p>
            <a:pPr algn="just">
              <a:lnSpc>
                <a:spcPct val="115000"/>
              </a:lnSpc>
            </a:pPr>
            <a:r>
              <a:rPr lang="it-IT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Gli alunni saranno in grado di riconoscere, sulla base del percorso fatto, le attitudini personali e le reali capacità di ciascuno. È indispensabile fornire ai ragazzi strumenti che permettano loro di conoscersi e conoscere la realtà esterna per sentirsi davvero liberi di operare scelte.  E’ quindi necessario guidarli alla conoscenza della propria personalità; è importante il continuo confronto con figure adulte, con fratelli, amici e compagni di scuola. Attraverso tali figure gli alunni potranno scoprire e valutare ideali, interessi, e la capacità di guadagnare una sempre maggiore autonomia nelle scelte unita al coraggio e alla voglia di affrontare le difficoltà.</a:t>
            </a:r>
            <a:endParaRPr/>
          </a:p>
        </p:txBody>
      </p:sp>
      <p:sp>
        <p:nvSpPr>
          <p:cNvPr id="229" name="TextShape 3"/>
          <p:cNvSpPr txBox="1"/>
          <p:nvPr/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ctr">
              <a:lnSpc>
                <a:spcPct val="100000"/>
              </a:lnSpc>
            </a:pPr>
            <a:r>
              <a:rPr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Ferraboschi - Sacchella </a:t>
            </a:r>
            <a:endParaRPr/>
          </a:p>
        </p:txBody>
      </p:sp>
      <p:sp>
        <p:nvSpPr>
          <p:cNvPr id="230" name="TextShape 4"/>
          <p:cNvSpPr txBox="1"/>
          <p:nvPr/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 algn="r">
              <a:lnSpc>
                <a:spcPct val="100000"/>
              </a:lnSpc>
            </a:pPr>
            <a:fld id="{36A09C6E-C1AA-4C23-81C3-865BA9F50220}" type="slidenum">
              <a:rPr lang="it-IT" sz="1200" spc="-1" strike="noStrike">
                <a:solidFill>
                  <a:srgbClr val="898989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&lt;numero&gt;</a:t>
            </a:fld>
            <a:endParaRPr/>
          </a:p>
        </p:txBody>
      </p:sp>
      <p:sp>
        <p:nvSpPr>
          <p:cNvPr id="231" name="TextShape 5"/>
          <p:cNvSpPr txBox="1"/>
          <p:nvPr/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100000"/>
              </a:lnSpc>
            </a:pPr>
            <a:r>
              <a:rPr lang="it-IT" sz="1200" spc="-1" strike="noStrike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01/08/17</a:t>
            </a:r>
            <a:endParaRPr/>
          </a:p>
        </p:txBody>
      </p:sp>
    </p:spTree>
  </p:cSld>
  <p:timing>
    <p:tnLst>
      <p:par>
        <p:cTn id="56" dur="indefinite" restart="never" nodeType="tmRoot">
          <p:childTnLst>
            <p:seq>
              <p:cTn id="57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Application>LibreOffice/5.0.2.2$Windows_x86 LibreOffice_project/37b43f919e4de5eeaca9b9755ed688758a8251fe</Application>
  <Paragraphs>115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2016-09-30T13:04:20Z</dcterms:created>
  <dc:creator>Utente di Microsoft Office</dc:creator>
  <dc:language>it-IT</dc:language>
  <cp:lastModifiedBy>Utente di Microsoft Office</cp:lastModifiedBy>
  <dcterms:modified xsi:type="dcterms:W3CDTF">2016-09-30T13:20:13Z</dcterms:modified>
  <cp:revision>2</cp:revision>
  <dc:title>Elenco compiti esperti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3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10</vt:i4>
  </property>
</Properties>
</file>